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4"/>
  </p:notesMasterIdLst>
  <p:handoutMasterIdLst>
    <p:handoutMasterId r:id="rId35"/>
  </p:handoutMasterIdLst>
  <p:sldIdLst>
    <p:sldId id="279" r:id="rId5"/>
    <p:sldId id="277" r:id="rId6"/>
    <p:sldId id="280" r:id="rId7"/>
    <p:sldId id="281" r:id="rId8"/>
    <p:sldId id="259" r:id="rId9"/>
    <p:sldId id="260" r:id="rId10"/>
    <p:sldId id="261" r:id="rId11"/>
    <p:sldId id="263" r:id="rId12"/>
    <p:sldId id="256" r:id="rId13"/>
    <p:sldId id="264" r:id="rId14"/>
    <p:sldId id="262" r:id="rId15"/>
    <p:sldId id="265" r:id="rId16"/>
    <p:sldId id="282" r:id="rId17"/>
    <p:sldId id="274" r:id="rId18"/>
    <p:sldId id="278" r:id="rId19"/>
    <p:sldId id="258" r:id="rId20"/>
    <p:sldId id="267" r:id="rId21"/>
    <p:sldId id="268" r:id="rId22"/>
    <p:sldId id="269" r:id="rId23"/>
    <p:sldId id="257" r:id="rId24"/>
    <p:sldId id="284" r:id="rId25"/>
    <p:sldId id="283" r:id="rId26"/>
    <p:sldId id="286" r:id="rId27"/>
    <p:sldId id="287" r:id="rId28"/>
    <p:sldId id="285" r:id="rId29"/>
    <p:sldId id="288" r:id="rId30"/>
    <p:sldId id="290" r:id="rId31"/>
    <p:sldId id="289" r:id="rId32"/>
    <p:sldId id="276" r:id="rId33"/>
  </p:sldIdLst>
  <p:sldSz cx="9144000" cy="6858000" type="screen4x3"/>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A0C938-E3D0-4422-A7BD-C567D4A68535}" v="2" dt="2023-09-19T06:52:10.454"/>
    <p1510:client id="{286BCA5F-0A54-433E-9B88-387D7DF7C62B}" v="154" dt="2023-09-18T12:38:56.9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Mackenzie" userId="5cb9f9df-e926-4be3-99ea-abf874d55608" providerId="ADAL" clId="{25A0C938-E3D0-4422-A7BD-C567D4A68535}"/>
    <pc:docChg chg="modNotesMaster modHandout">
      <pc:chgData name="L Mackenzie" userId="5cb9f9df-e926-4be3-99ea-abf874d55608" providerId="ADAL" clId="{25A0C938-E3D0-4422-A7BD-C567D4A68535}" dt="2023-09-19T06:52:10.449" v="1"/>
      <pc:docMkLst>
        <pc:docMk/>
      </pc:docMkLst>
    </pc:docChg>
  </pc:docChgLst>
  <pc:docChgLst>
    <pc:chgData name="L Mackenzie" userId="S::lmackenzie@pdb.odbst.org::5cb9f9df-e926-4be3-99ea-abf874d55608" providerId="AD" clId="Web-{286BCA5F-0A54-433E-9B88-387D7DF7C62B}"/>
    <pc:docChg chg="modSld">
      <pc:chgData name="L Mackenzie" userId="S::lmackenzie@pdb.odbst.org::5cb9f9df-e926-4be3-99ea-abf874d55608" providerId="AD" clId="Web-{286BCA5F-0A54-433E-9B88-387D7DF7C62B}" dt="2023-09-18T12:38:56.966" v="105" actId="14100"/>
      <pc:docMkLst>
        <pc:docMk/>
      </pc:docMkLst>
      <pc:sldChg chg="modSp">
        <pc:chgData name="L Mackenzie" userId="S::lmackenzie@pdb.odbst.org::5cb9f9df-e926-4be3-99ea-abf874d55608" providerId="AD" clId="Web-{286BCA5F-0A54-433E-9B88-387D7DF7C62B}" dt="2023-09-18T12:38:56.966" v="105" actId="14100"/>
        <pc:sldMkLst>
          <pc:docMk/>
          <pc:sldMk cId="3725678357" sldId="257"/>
        </pc:sldMkLst>
        <pc:spChg chg="mod">
          <ac:chgData name="L Mackenzie" userId="S::lmackenzie@pdb.odbst.org::5cb9f9df-e926-4be3-99ea-abf874d55608" providerId="AD" clId="Web-{286BCA5F-0A54-433E-9B88-387D7DF7C62B}" dt="2023-09-18T12:38:56.966" v="105" actId="14100"/>
          <ac:spMkLst>
            <pc:docMk/>
            <pc:sldMk cId="3725678357" sldId="257"/>
            <ac:spMk id="3" creationId="{00000000-0000-0000-0000-000000000000}"/>
          </ac:spMkLst>
        </pc:spChg>
      </pc:sldChg>
      <pc:sldChg chg="modSp">
        <pc:chgData name="L Mackenzie" userId="S::lmackenzie@pdb.odbst.org::5cb9f9df-e926-4be3-99ea-abf874d55608" providerId="AD" clId="Web-{286BCA5F-0A54-433E-9B88-387D7DF7C62B}" dt="2023-09-18T12:31:18.467" v="17" actId="20577"/>
        <pc:sldMkLst>
          <pc:docMk/>
          <pc:sldMk cId="1342858117" sldId="258"/>
        </pc:sldMkLst>
        <pc:spChg chg="mod">
          <ac:chgData name="L Mackenzie" userId="S::lmackenzie@pdb.odbst.org::5cb9f9df-e926-4be3-99ea-abf874d55608" providerId="AD" clId="Web-{286BCA5F-0A54-433E-9B88-387D7DF7C62B}" dt="2023-09-18T12:31:18.467" v="17" actId="20577"/>
          <ac:spMkLst>
            <pc:docMk/>
            <pc:sldMk cId="1342858117" sldId="258"/>
            <ac:spMk id="17" creationId="{00000000-0000-0000-0000-000000000000}"/>
          </ac:spMkLst>
        </pc:spChg>
      </pc:sldChg>
      <pc:sldChg chg="modSp">
        <pc:chgData name="L Mackenzie" userId="S::lmackenzie@pdb.odbst.org::5cb9f9df-e926-4be3-99ea-abf874d55608" providerId="AD" clId="Web-{286BCA5F-0A54-433E-9B88-387D7DF7C62B}" dt="2023-09-18T12:36:00.414" v="49" actId="20577"/>
        <pc:sldMkLst>
          <pc:docMk/>
          <pc:sldMk cId="3992135111" sldId="268"/>
        </pc:sldMkLst>
        <pc:spChg chg="mod">
          <ac:chgData name="L Mackenzie" userId="S::lmackenzie@pdb.odbst.org::5cb9f9df-e926-4be3-99ea-abf874d55608" providerId="AD" clId="Web-{286BCA5F-0A54-433E-9B88-387D7DF7C62B}" dt="2023-09-18T12:36:00.414" v="49" actId="20577"/>
          <ac:spMkLst>
            <pc:docMk/>
            <pc:sldMk cId="3992135111" sldId="268"/>
            <ac:spMk id="4" creationId="{00000000-0000-0000-0000-000000000000}"/>
          </ac:spMkLst>
        </pc:spChg>
      </pc:sldChg>
      <pc:sldChg chg="modSp">
        <pc:chgData name="L Mackenzie" userId="S::lmackenzie@pdb.odbst.org::5cb9f9df-e926-4be3-99ea-abf874d55608" providerId="AD" clId="Web-{286BCA5F-0A54-433E-9B88-387D7DF7C62B}" dt="2023-09-18T12:37:33.885" v="59" actId="20577"/>
        <pc:sldMkLst>
          <pc:docMk/>
          <pc:sldMk cId="3252600740" sldId="269"/>
        </pc:sldMkLst>
        <pc:spChg chg="mod">
          <ac:chgData name="L Mackenzie" userId="S::lmackenzie@pdb.odbst.org::5cb9f9df-e926-4be3-99ea-abf874d55608" providerId="AD" clId="Web-{286BCA5F-0A54-433E-9B88-387D7DF7C62B}" dt="2023-09-18T12:37:33.885" v="59" actId="20577"/>
          <ac:spMkLst>
            <pc:docMk/>
            <pc:sldMk cId="3252600740" sldId="269"/>
            <ac:spMk id="4" creationId="{00000000-0000-0000-0000-000000000000}"/>
          </ac:spMkLst>
        </pc:spChg>
      </pc:sldChg>
      <pc:sldChg chg="modSp">
        <pc:chgData name="L Mackenzie" userId="S::lmackenzie@pdb.odbst.org::5cb9f9df-e926-4be3-99ea-abf874d55608" providerId="AD" clId="Web-{286BCA5F-0A54-433E-9B88-387D7DF7C62B}" dt="2023-09-18T12:25:15.377" v="10" actId="20577"/>
        <pc:sldMkLst>
          <pc:docMk/>
          <pc:sldMk cId="1803071282" sldId="277"/>
        </pc:sldMkLst>
        <pc:spChg chg="mod">
          <ac:chgData name="L Mackenzie" userId="S::lmackenzie@pdb.odbst.org::5cb9f9df-e926-4be3-99ea-abf874d55608" providerId="AD" clId="Web-{286BCA5F-0A54-433E-9B88-387D7DF7C62B}" dt="2023-09-18T12:25:15.377" v="10" actId="20577"/>
          <ac:spMkLst>
            <pc:docMk/>
            <pc:sldMk cId="1803071282" sldId="277"/>
            <ac:spMk id="3" creationId="{00000000-0000-0000-0000-000000000000}"/>
          </ac:spMkLst>
        </pc:spChg>
      </pc:sldChg>
      <pc:sldChg chg="modSp">
        <pc:chgData name="L Mackenzie" userId="S::lmackenzie@pdb.odbst.org::5cb9f9df-e926-4be3-99ea-abf874d55608" providerId="AD" clId="Web-{286BCA5F-0A54-433E-9B88-387D7DF7C62B}" dt="2023-09-18T12:31:07.967" v="13" actId="20577"/>
        <pc:sldMkLst>
          <pc:docMk/>
          <pc:sldMk cId="1684065736" sldId="278"/>
        </pc:sldMkLst>
        <pc:spChg chg="mod">
          <ac:chgData name="L Mackenzie" userId="S::lmackenzie@pdb.odbst.org::5cb9f9df-e926-4be3-99ea-abf874d55608" providerId="AD" clId="Web-{286BCA5F-0A54-433E-9B88-387D7DF7C62B}" dt="2023-09-18T12:31:07.967" v="13" actId="20577"/>
          <ac:spMkLst>
            <pc:docMk/>
            <pc:sldMk cId="1684065736" sldId="278"/>
            <ac:spMk id="5" creationId="{00000000-0000-0000-0000-000000000000}"/>
          </ac:spMkLst>
        </pc:spChg>
      </pc:sldChg>
    </pc:docChg>
  </pc:docChgLst>
  <pc:docChgLst>
    <pc:chgData name="L Mackenzie" userId="S::lmackenzie@pdb.odbst.org::5cb9f9df-e926-4be3-99ea-abf874d55608" providerId="AD" clId="Web-{5A5AA550-C8A7-74ED-E1CC-6023C47EB3F6}"/>
    <pc:docChg chg="modSld">
      <pc:chgData name="L Mackenzie" userId="S::lmackenzie@pdb.odbst.org::5cb9f9df-e926-4be3-99ea-abf874d55608" providerId="AD" clId="Web-{5A5AA550-C8A7-74ED-E1CC-6023C47EB3F6}" dt="2022-09-13T14:45:43.801" v="5" actId="1076"/>
      <pc:docMkLst>
        <pc:docMk/>
      </pc:docMkLst>
      <pc:sldChg chg="modSp">
        <pc:chgData name="L Mackenzie" userId="S::lmackenzie@pdb.odbst.org::5cb9f9df-e926-4be3-99ea-abf874d55608" providerId="AD" clId="Web-{5A5AA550-C8A7-74ED-E1CC-6023C47EB3F6}" dt="2022-09-13T14:45:03.627" v="1" actId="20577"/>
        <pc:sldMkLst>
          <pc:docMk/>
          <pc:sldMk cId="3536684421" sldId="259"/>
        </pc:sldMkLst>
        <pc:spChg chg="mod">
          <ac:chgData name="L Mackenzie" userId="S::lmackenzie@pdb.odbst.org::5cb9f9df-e926-4be3-99ea-abf874d55608" providerId="AD" clId="Web-{5A5AA550-C8A7-74ED-E1CC-6023C47EB3F6}" dt="2022-09-13T14:45:03.627" v="1" actId="20577"/>
          <ac:spMkLst>
            <pc:docMk/>
            <pc:sldMk cId="3536684421" sldId="259"/>
            <ac:spMk id="3" creationId="{00000000-0000-0000-0000-000000000000}"/>
          </ac:spMkLst>
        </pc:spChg>
      </pc:sldChg>
      <pc:sldChg chg="modSp">
        <pc:chgData name="L Mackenzie" userId="S::lmackenzie@pdb.odbst.org::5cb9f9df-e926-4be3-99ea-abf874d55608" providerId="AD" clId="Web-{5A5AA550-C8A7-74ED-E1CC-6023C47EB3F6}" dt="2022-09-13T14:45:43.801" v="5" actId="1076"/>
        <pc:sldMkLst>
          <pc:docMk/>
          <pc:sldMk cId="814063423" sldId="260"/>
        </pc:sldMkLst>
        <pc:spChg chg="mod">
          <ac:chgData name="L Mackenzie" userId="S::lmackenzie@pdb.odbst.org::5cb9f9df-e926-4be3-99ea-abf874d55608" providerId="AD" clId="Web-{5A5AA550-C8A7-74ED-E1CC-6023C47EB3F6}" dt="2022-09-13T14:45:28.003" v="4" actId="20577"/>
          <ac:spMkLst>
            <pc:docMk/>
            <pc:sldMk cId="814063423" sldId="260"/>
            <ac:spMk id="8" creationId="{00000000-0000-0000-0000-000000000000}"/>
          </ac:spMkLst>
        </pc:spChg>
        <pc:spChg chg="mod">
          <ac:chgData name="L Mackenzie" userId="S::lmackenzie@pdb.odbst.org::5cb9f9df-e926-4be3-99ea-abf874d55608" providerId="AD" clId="Web-{5A5AA550-C8A7-74ED-E1CC-6023C47EB3F6}" dt="2022-09-13T14:45:43.801" v="5" actId="1076"/>
          <ac:spMkLst>
            <pc:docMk/>
            <pc:sldMk cId="814063423" sldId="260"/>
            <ac:spMk id="20"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1543" cy="339883"/>
          </a:xfrm>
          <a:prstGeom prst="rect">
            <a:avLst/>
          </a:prstGeom>
        </p:spPr>
        <p:txBody>
          <a:bodyPr vert="horz" lIns="91385" tIns="45693" rIns="91385" bIns="45693" rtlCol="0"/>
          <a:lstStyle>
            <a:lvl1pPr algn="l">
              <a:defRPr sz="1200"/>
            </a:lvl1pPr>
          </a:lstStyle>
          <a:p>
            <a:endParaRPr lang="en-US"/>
          </a:p>
        </p:txBody>
      </p:sp>
      <p:sp>
        <p:nvSpPr>
          <p:cNvPr id="3" name="Date Placeholder 2"/>
          <p:cNvSpPr>
            <a:spLocks noGrp="1"/>
          </p:cNvSpPr>
          <p:nvPr>
            <p:ph type="dt" sz="quarter" idx="1"/>
          </p:nvPr>
        </p:nvSpPr>
        <p:spPr>
          <a:xfrm>
            <a:off x="5622799" y="0"/>
            <a:ext cx="4301543" cy="339883"/>
          </a:xfrm>
          <a:prstGeom prst="rect">
            <a:avLst/>
          </a:prstGeom>
        </p:spPr>
        <p:txBody>
          <a:bodyPr vert="horz" lIns="91385" tIns="45693" rIns="91385" bIns="45693" rtlCol="0"/>
          <a:lstStyle>
            <a:lvl1pPr algn="r">
              <a:defRPr sz="1200"/>
            </a:lvl1pPr>
          </a:lstStyle>
          <a:p>
            <a:fld id="{BEF0F92F-5205-1240-A720-B28361FFC1EE}" type="datetimeFigureOut">
              <a:rPr lang="en-US" smtClean="0"/>
              <a:t>9/19/2023</a:t>
            </a:fld>
            <a:endParaRPr lang="en-US"/>
          </a:p>
        </p:txBody>
      </p:sp>
      <p:sp>
        <p:nvSpPr>
          <p:cNvPr id="4" name="Footer Placeholder 3"/>
          <p:cNvSpPr>
            <a:spLocks noGrp="1"/>
          </p:cNvSpPr>
          <p:nvPr>
            <p:ph type="ftr" sz="quarter" idx="2"/>
          </p:nvPr>
        </p:nvSpPr>
        <p:spPr>
          <a:xfrm>
            <a:off x="2" y="6456612"/>
            <a:ext cx="4301543" cy="339883"/>
          </a:xfrm>
          <a:prstGeom prst="rect">
            <a:avLst/>
          </a:prstGeom>
        </p:spPr>
        <p:txBody>
          <a:bodyPr vert="horz" lIns="91385" tIns="45693" rIns="91385" bIns="45693" rtlCol="0" anchor="b"/>
          <a:lstStyle>
            <a:lvl1pPr algn="l">
              <a:defRPr sz="1200"/>
            </a:lvl1pPr>
          </a:lstStyle>
          <a:p>
            <a:endParaRPr lang="en-US"/>
          </a:p>
        </p:txBody>
      </p:sp>
      <p:sp>
        <p:nvSpPr>
          <p:cNvPr id="5" name="Slide Number Placeholder 4"/>
          <p:cNvSpPr>
            <a:spLocks noGrp="1"/>
          </p:cNvSpPr>
          <p:nvPr>
            <p:ph type="sldNum" sz="quarter" idx="3"/>
          </p:nvPr>
        </p:nvSpPr>
        <p:spPr>
          <a:xfrm>
            <a:off x="5622799" y="6456612"/>
            <a:ext cx="4301543" cy="339883"/>
          </a:xfrm>
          <a:prstGeom prst="rect">
            <a:avLst/>
          </a:prstGeom>
        </p:spPr>
        <p:txBody>
          <a:bodyPr vert="horz" lIns="91385" tIns="45693" rIns="91385" bIns="45693" rtlCol="0" anchor="b"/>
          <a:lstStyle>
            <a:lvl1pPr algn="r">
              <a:defRPr sz="1200"/>
            </a:lvl1pPr>
          </a:lstStyle>
          <a:p>
            <a:fld id="{6EB17A90-78CC-1648-9A76-51ACA2F7560D}" type="slidenum">
              <a:rPr lang="en-US" smtClean="0"/>
              <a:t>‹#›</a:t>
            </a:fld>
            <a:endParaRPr lang="en-US"/>
          </a:p>
        </p:txBody>
      </p:sp>
    </p:spTree>
    <p:extLst>
      <p:ext uri="{BB962C8B-B14F-4D97-AF65-F5344CB8AC3E}">
        <p14:creationId xmlns:p14="http://schemas.microsoft.com/office/powerpoint/2010/main" val="217695566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1543" cy="339883"/>
          </a:xfrm>
          <a:prstGeom prst="rect">
            <a:avLst/>
          </a:prstGeom>
        </p:spPr>
        <p:txBody>
          <a:bodyPr vert="horz" lIns="91385" tIns="45693" rIns="91385" bIns="45693" rtlCol="0"/>
          <a:lstStyle>
            <a:lvl1pPr algn="l">
              <a:defRPr sz="1200"/>
            </a:lvl1pPr>
          </a:lstStyle>
          <a:p>
            <a:endParaRPr lang="en-US"/>
          </a:p>
        </p:txBody>
      </p:sp>
      <p:sp>
        <p:nvSpPr>
          <p:cNvPr id="3" name="Date Placeholder 2"/>
          <p:cNvSpPr>
            <a:spLocks noGrp="1"/>
          </p:cNvSpPr>
          <p:nvPr>
            <p:ph type="dt" idx="1"/>
          </p:nvPr>
        </p:nvSpPr>
        <p:spPr>
          <a:xfrm>
            <a:off x="5622799" y="0"/>
            <a:ext cx="4301543" cy="339883"/>
          </a:xfrm>
          <a:prstGeom prst="rect">
            <a:avLst/>
          </a:prstGeom>
        </p:spPr>
        <p:txBody>
          <a:bodyPr vert="horz" lIns="91385" tIns="45693" rIns="91385" bIns="45693" rtlCol="0"/>
          <a:lstStyle>
            <a:lvl1pPr algn="r">
              <a:defRPr sz="1200"/>
            </a:lvl1pPr>
          </a:lstStyle>
          <a:p>
            <a:fld id="{18A9E9A4-C553-1941-B291-4A6F2D7960CF}" type="datetimeFigureOut">
              <a:rPr lang="en-US" smtClean="0"/>
              <a:t>9/19/2023</a:t>
            </a:fld>
            <a:endParaRPr lang="en-US"/>
          </a:p>
        </p:txBody>
      </p:sp>
      <p:sp>
        <p:nvSpPr>
          <p:cNvPr id="4" name="Slide Image Placeholder 3"/>
          <p:cNvSpPr>
            <a:spLocks noGrp="1" noRot="1" noChangeAspect="1"/>
          </p:cNvSpPr>
          <p:nvPr>
            <p:ph type="sldImg" idx="2"/>
          </p:nvPr>
        </p:nvSpPr>
        <p:spPr>
          <a:xfrm>
            <a:off x="3263900" y="509588"/>
            <a:ext cx="3398838" cy="2549525"/>
          </a:xfrm>
          <a:prstGeom prst="rect">
            <a:avLst/>
          </a:prstGeom>
          <a:noFill/>
          <a:ln w="12700">
            <a:solidFill>
              <a:prstClr val="black"/>
            </a:solidFill>
          </a:ln>
        </p:spPr>
        <p:txBody>
          <a:bodyPr vert="horz" lIns="91385" tIns="45693" rIns="91385" bIns="45693" rtlCol="0" anchor="ctr"/>
          <a:lstStyle/>
          <a:p>
            <a:endParaRPr lang="en-US"/>
          </a:p>
        </p:txBody>
      </p:sp>
      <p:sp>
        <p:nvSpPr>
          <p:cNvPr id="5" name="Notes Placeholder 4"/>
          <p:cNvSpPr>
            <a:spLocks noGrp="1"/>
          </p:cNvSpPr>
          <p:nvPr>
            <p:ph type="body" sz="quarter" idx="3"/>
          </p:nvPr>
        </p:nvSpPr>
        <p:spPr>
          <a:xfrm>
            <a:off x="992664" y="3228896"/>
            <a:ext cx="7941310" cy="3058954"/>
          </a:xfrm>
          <a:prstGeom prst="rect">
            <a:avLst/>
          </a:prstGeom>
        </p:spPr>
        <p:txBody>
          <a:bodyPr vert="horz" lIns="91385" tIns="45693" rIns="91385" bIns="4569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2" y="6456612"/>
            <a:ext cx="4301543" cy="339883"/>
          </a:xfrm>
          <a:prstGeom prst="rect">
            <a:avLst/>
          </a:prstGeom>
        </p:spPr>
        <p:txBody>
          <a:bodyPr vert="horz" lIns="91385" tIns="45693" rIns="91385" bIns="45693" rtlCol="0" anchor="b"/>
          <a:lstStyle>
            <a:lvl1pPr algn="l">
              <a:defRPr sz="1200"/>
            </a:lvl1pPr>
          </a:lstStyle>
          <a:p>
            <a:endParaRPr lang="en-US"/>
          </a:p>
        </p:txBody>
      </p:sp>
      <p:sp>
        <p:nvSpPr>
          <p:cNvPr id="7" name="Slide Number Placeholder 6"/>
          <p:cNvSpPr>
            <a:spLocks noGrp="1"/>
          </p:cNvSpPr>
          <p:nvPr>
            <p:ph type="sldNum" sz="quarter" idx="5"/>
          </p:nvPr>
        </p:nvSpPr>
        <p:spPr>
          <a:xfrm>
            <a:off x="5622799" y="6456612"/>
            <a:ext cx="4301543" cy="339883"/>
          </a:xfrm>
          <a:prstGeom prst="rect">
            <a:avLst/>
          </a:prstGeom>
        </p:spPr>
        <p:txBody>
          <a:bodyPr vert="horz" lIns="91385" tIns="45693" rIns="91385" bIns="45693" rtlCol="0" anchor="b"/>
          <a:lstStyle>
            <a:lvl1pPr algn="r">
              <a:defRPr sz="1200"/>
            </a:lvl1pPr>
          </a:lstStyle>
          <a:p>
            <a:fld id="{529DB3E8-4E0D-3A45-B2D1-C595BE25A739}" type="slidenum">
              <a:rPr lang="en-US" smtClean="0"/>
              <a:t>‹#›</a:t>
            </a:fld>
            <a:endParaRPr lang="en-US"/>
          </a:p>
        </p:txBody>
      </p:sp>
    </p:spTree>
    <p:extLst>
      <p:ext uri="{BB962C8B-B14F-4D97-AF65-F5344CB8AC3E}">
        <p14:creationId xmlns:p14="http://schemas.microsoft.com/office/powerpoint/2010/main" val="177738464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Government changes mean a change (for the better) in how we teach phonics and reading at school   - make sure there is consistency throughout</a:t>
            </a:r>
          </a:p>
          <a:p>
            <a:pPr defTabSz="456926">
              <a:defRPr/>
            </a:pPr>
            <a:r>
              <a:rPr lang="en-US" dirty="0"/>
              <a:t>Early reading is the stage where children are learning to become fluent readers</a:t>
            </a:r>
            <a:r>
              <a:rPr lang="en-US" baseline="0" dirty="0"/>
              <a:t> through the use of phonics</a:t>
            </a:r>
          </a:p>
          <a:p>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5</a:t>
            </a:fld>
            <a:endParaRPr lang="en-US"/>
          </a:p>
        </p:txBody>
      </p:sp>
    </p:spTree>
    <p:extLst>
      <p:ext uri="{BB962C8B-B14F-4D97-AF65-F5344CB8AC3E}">
        <p14:creationId xmlns:p14="http://schemas.microsoft.com/office/powerpoint/2010/main" val="813882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Phonemes taught in order         start to read words </a:t>
            </a:r>
            <a:r>
              <a:rPr lang="en-US" dirty="0" err="1"/>
              <a:t>asap</a:t>
            </a:r>
            <a:r>
              <a:rPr lang="en-US" dirty="0"/>
              <a:t>  </a:t>
            </a:r>
          </a:p>
          <a:p>
            <a:r>
              <a:rPr lang="en-US" dirty="0"/>
              <a:t>LW has a picture pneumonic to help children remember the phoneme/grapheme </a:t>
            </a:r>
          </a:p>
        </p:txBody>
      </p:sp>
      <p:sp>
        <p:nvSpPr>
          <p:cNvPr id="4" name="Slide Number Placeholder 3"/>
          <p:cNvSpPr>
            <a:spLocks noGrp="1"/>
          </p:cNvSpPr>
          <p:nvPr>
            <p:ph type="sldNum" sz="quarter" idx="10"/>
          </p:nvPr>
        </p:nvSpPr>
        <p:spPr/>
        <p:txBody>
          <a:bodyPr/>
          <a:lstStyle/>
          <a:p>
            <a:fld id="{529DB3E8-4E0D-3A45-B2D1-C595BE25A739}" type="slidenum">
              <a:rPr lang="en-US" smtClean="0"/>
              <a:t>7</a:t>
            </a:fld>
            <a:endParaRPr lang="en-US"/>
          </a:p>
        </p:txBody>
      </p:sp>
    </p:spTree>
    <p:extLst>
      <p:ext uri="{BB962C8B-B14F-4D97-AF65-F5344CB8AC3E}">
        <p14:creationId xmlns:p14="http://schemas.microsoft.com/office/powerpoint/2010/main" val="39304914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Early digraphs  mostly consonant digraphs </a:t>
            </a:r>
            <a:r>
              <a:rPr lang="mr-IN" baseline="0" dirty="0"/>
              <a:t>–</a:t>
            </a:r>
            <a:r>
              <a:rPr lang="en-US" baseline="0" dirty="0"/>
              <a:t> 2 letters 1 sound</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8</a:t>
            </a:fld>
            <a:endParaRPr lang="en-US"/>
          </a:p>
        </p:txBody>
      </p:sp>
    </p:spTree>
    <p:extLst>
      <p:ext uri="{BB962C8B-B14F-4D97-AF65-F5344CB8AC3E}">
        <p14:creationId xmlns:p14="http://schemas.microsoft.com/office/powerpoint/2010/main" val="2650583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Vowel digraphs taught</a:t>
            </a:r>
            <a:r>
              <a:rPr lang="en-US" baseline="0" dirty="0"/>
              <a:t> with a short caption to help children remember</a:t>
            </a:r>
          </a:p>
          <a:p>
            <a:r>
              <a:rPr lang="en-US" baseline="0" dirty="0"/>
              <a:t>Also </a:t>
            </a:r>
            <a:r>
              <a:rPr lang="en-US" baseline="0" dirty="0" err="1"/>
              <a:t>trigraphs</a:t>
            </a:r>
            <a:r>
              <a:rPr lang="en-US" baseline="0" dirty="0"/>
              <a:t> </a:t>
            </a:r>
            <a:r>
              <a:rPr lang="en-US" baseline="0" dirty="0" err="1"/>
              <a:t>igh</a:t>
            </a:r>
            <a:r>
              <a:rPr lang="en-US" baseline="0" dirty="0"/>
              <a:t>, air</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9</a:t>
            </a:fld>
            <a:endParaRPr lang="en-US"/>
          </a:p>
        </p:txBody>
      </p:sp>
    </p:spTree>
    <p:extLst>
      <p:ext uri="{BB962C8B-B14F-4D97-AF65-F5344CB8AC3E}">
        <p14:creationId xmlns:p14="http://schemas.microsoft.com/office/powerpoint/2010/main" val="1753615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phonics lessons we use Sound buttons so we can sound talk and blend to read</a:t>
            </a:r>
          </a:p>
        </p:txBody>
      </p:sp>
      <p:sp>
        <p:nvSpPr>
          <p:cNvPr id="4" name="Slide Number Placeholder 3"/>
          <p:cNvSpPr>
            <a:spLocks noGrp="1"/>
          </p:cNvSpPr>
          <p:nvPr>
            <p:ph type="sldNum" sz="quarter" idx="10"/>
          </p:nvPr>
        </p:nvSpPr>
        <p:spPr/>
        <p:txBody>
          <a:bodyPr/>
          <a:lstStyle/>
          <a:p>
            <a:fld id="{529DB3E8-4E0D-3A45-B2D1-C595BE25A739}" type="slidenum">
              <a:rPr lang="en-US" smtClean="0"/>
              <a:t>10</a:t>
            </a:fld>
            <a:endParaRPr lang="en-US"/>
          </a:p>
        </p:txBody>
      </p:sp>
    </p:spTree>
    <p:extLst>
      <p:ext uri="{BB962C8B-B14F-4D97-AF65-F5344CB8AC3E}">
        <p14:creationId xmlns:p14="http://schemas.microsoft.com/office/powerpoint/2010/main" val="3724800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Digraphs</a:t>
            </a:r>
            <a:r>
              <a:rPr lang="en-US" baseline="0" dirty="0"/>
              <a:t> have a zip to sound talk and blend</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11</a:t>
            </a:fld>
            <a:endParaRPr lang="en-US"/>
          </a:p>
        </p:txBody>
      </p:sp>
    </p:spTree>
    <p:extLst>
      <p:ext uri="{BB962C8B-B14F-4D97-AF65-F5344CB8AC3E}">
        <p14:creationId xmlns:p14="http://schemas.microsoft.com/office/powerpoint/2010/main" val="40005360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Words</a:t>
            </a:r>
            <a:r>
              <a:rPr lang="en-US" baseline="0" dirty="0"/>
              <a:t> that do not follow the rules and cannot be decoded </a:t>
            </a:r>
            <a:r>
              <a:rPr lang="mr-IN" baseline="0" dirty="0"/>
              <a:t>–</a:t>
            </a:r>
            <a:r>
              <a:rPr lang="en-US" baseline="0" dirty="0"/>
              <a:t> tricky words/  exception words </a:t>
            </a:r>
          </a:p>
          <a:p>
            <a:r>
              <a:rPr lang="en-US" baseline="0" dirty="0" err="1"/>
              <a:t>Chn</a:t>
            </a:r>
            <a:r>
              <a:rPr lang="en-US" baseline="0" dirty="0"/>
              <a:t> are taught what part of the word is tricky</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12</a:t>
            </a:fld>
            <a:endParaRPr lang="en-US"/>
          </a:p>
        </p:txBody>
      </p:sp>
    </p:spTree>
    <p:extLst>
      <p:ext uri="{BB962C8B-B14F-4D97-AF65-F5344CB8AC3E}">
        <p14:creationId xmlns:p14="http://schemas.microsoft.com/office/powerpoint/2010/main" val="3505921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know how important learning to read is and the impact it has on a </a:t>
            </a:r>
            <a:r>
              <a:rPr lang="en-US" dirty="0" err="1"/>
              <a:t>childs</a:t>
            </a:r>
            <a:r>
              <a:rPr lang="en-US" dirty="0"/>
              <a:t> success  - it has to be a positive experience</a:t>
            </a:r>
          </a:p>
          <a:p>
            <a:r>
              <a:rPr lang="en-US" dirty="0" err="1"/>
              <a:t>Whats</a:t>
            </a:r>
            <a:r>
              <a:rPr lang="en-US" dirty="0"/>
              <a:t> the reality?  Reluctant to read because</a:t>
            </a:r>
            <a:r>
              <a:rPr lang="en-US" baseline="0" dirty="0"/>
              <a:t> they find it hard</a:t>
            </a:r>
            <a:endParaRPr lang="en-US" dirty="0"/>
          </a:p>
          <a:p>
            <a:r>
              <a:rPr lang="en-US" dirty="0"/>
              <a:t>Frustration  stress   tears </a:t>
            </a:r>
            <a:r>
              <a:rPr lang="mr-IN" dirty="0"/>
              <a:t>–</a:t>
            </a:r>
            <a:r>
              <a:rPr lang="en-US" dirty="0"/>
              <a:t> that</a:t>
            </a:r>
            <a:r>
              <a:rPr lang="mr-IN" dirty="0"/>
              <a:t>’</a:t>
            </a:r>
            <a:r>
              <a:rPr lang="en-US" dirty="0"/>
              <a:t>s just the parents</a:t>
            </a:r>
          </a:p>
          <a:p>
            <a:r>
              <a:rPr lang="en-US" dirty="0"/>
              <a:t>Important to look at the big long term picture</a:t>
            </a:r>
          </a:p>
        </p:txBody>
      </p:sp>
      <p:sp>
        <p:nvSpPr>
          <p:cNvPr id="4" name="Slide Number Placeholder 3"/>
          <p:cNvSpPr>
            <a:spLocks noGrp="1"/>
          </p:cNvSpPr>
          <p:nvPr>
            <p:ph type="sldNum" sz="quarter" idx="10"/>
          </p:nvPr>
        </p:nvSpPr>
        <p:spPr/>
        <p:txBody>
          <a:bodyPr/>
          <a:lstStyle/>
          <a:p>
            <a:fld id="{529DB3E8-4E0D-3A45-B2D1-C595BE25A739}" type="slidenum">
              <a:rPr lang="en-US" smtClean="0"/>
              <a:t>14</a:t>
            </a:fld>
            <a:endParaRPr lang="en-US"/>
          </a:p>
        </p:txBody>
      </p:sp>
    </p:spTree>
    <p:extLst>
      <p:ext uri="{BB962C8B-B14F-4D97-AF65-F5344CB8AC3E}">
        <p14:creationId xmlns:p14="http://schemas.microsoft.com/office/powerpoint/2010/main" val="2794904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Quite a big difference to how reading</a:t>
            </a:r>
            <a:r>
              <a:rPr lang="en-US" baseline="0" dirty="0"/>
              <a:t> was previously taught</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16</a:t>
            </a:fld>
            <a:endParaRPr lang="en-US"/>
          </a:p>
        </p:txBody>
      </p:sp>
    </p:spTree>
    <p:extLst>
      <p:ext uri="{BB962C8B-B14F-4D97-AF65-F5344CB8AC3E}">
        <p14:creationId xmlns:p14="http://schemas.microsoft.com/office/powerpoint/2010/main" val="12938394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will</a:t>
            </a:r>
            <a:r>
              <a:rPr lang="en-US" baseline="0" dirty="0"/>
              <a:t> </a:t>
            </a:r>
            <a:r>
              <a:rPr lang="en-US" dirty="0"/>
              <a:t>not be changing book multiple times a week as previously</a:t>
            </a:r>
          </a:p>
          <a:p>
            <a:r>
              <a:rPr lang="en-US" dirty="0"/>
              <a:t>Reading groups will be set up so you will be notified</a:t>
            </a:r>
            <a:r>
              <a:rPr lang="en-US" baseline="0" dirty="0"/>
              <a:t> of when your book will be sent home/ need to be back in school</a:t>
            </a:r>
          </a:p>
          <a:p>
            <a:r>
              <a:rPr lang="en-US" baseline="0" dirty="0"/>
              <a:t>Groups will change!</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18</a:t>
            </a:fld>
            <a:endParaRPr lang="en-US"/>
          </a:p>
        </p:txBody>
      </p:sp>
    </p:spTree>
    <p:extLst>
      <p:ext uri="{BB962C8B-B14F-4D97-AF65-F5344CB8AC3E}">
        <p14:creationId xmlns:p14="http://schemas.microsoft.com/office/powerpoint/2010/main" val="1196095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83E6D1A-1E8D-4042-89B2-08E892544A46}" type="datetime1">
              <a:rPr lang="en-GB" smtClean="0"/>
              <a:t>19/09/2023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3408196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23C34DE-534C-A843-A1EC-74F404D34279}" type="datetime1">
              <a:rPr lang="en-GB" smtClean="0"/>
              <a:t>19/09/2023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3102876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F975DD6-32C6-D54E-AE2F-60B675C5FEEB}" type="datetime1">
              <a:rPr lang="en-GB" smtClean="0"/>
              <a:t>19/09/2023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3735893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1A8AFA3-B005-EF42-AA00-22DD50436501}" type="datetime1">
              <a:rPr lang="en-GB" smtClean="0"/>
              <a:t>19/09/2023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516543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A877C9C-B660-E242-97D7-50113EB8A11D}" type="datetime1">
              <a:rPr lang="en-GB" smtClean="0"/>
              <a:t>19/09/2023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355433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520EDB6-5ACD-9447-97DA-FCF5C75BDE39}" type="datetime1">
              <a:rPr lang="en-GB" smtClean="0"/>
              <a:t>19/09/2023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801114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5A4E12-C773-3648-AC7A-7F5175600727}" type="datetime1">
              <a:rPr lang="en-GB" smtClean="0"/>
              <a:t>19/09/2023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567257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0BDEF8C-55D3-B444-8B8F-CCACCCBA45DB}" type="datetime1">
              <a:rPr lang="en-GB" smtClean="0"/>
              <a:t>19/09/2023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362609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AF72886-D98A-F549-BEF0-9B04D260949E}" type="datetime1">
              <a:rPr lang="en-GB" smtClean="0"/>
              <a:t>19/09/2023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3469005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0073C27-B8F7-724F-B384-CBFBE0D0E272}" type="datetime1">
              <a:rPr lang="en-GB" smtClean="0"/>
              <a:t>19/09/2023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1232009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C1D1EB6-125F-B749-B023-F86BD3BE0479}" type="datetime1">
              <a:rPr lang="en-GB" smtClean="0"/>
              <a:t>19/09/2023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C1F87D-E4EC-3E46-B207-AD5994DC7E3F}" type="slidenum">
              <a:rPr lang="en-US" smtClean="0"/>
              <a:t>‹#›</a:t>
            </a:fld>
            <a:endParaRPr lang="en-US"/>
          </a:p>
        </p:txBody>
      </p:sp>
    </p:spTree>
    <p:extLst>
      <p:ext uri="{BB962C8B-B14F-4D97-AF65-F5344CB8AC3E}">
        <p14:creationId xmlns:p14="http://schemas.microsoft.com/office/powerpoint/2010/main" val="2637953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0B2E68-CFEA-C845-B1FB-F396DD92B2D0}" type="datetime1">
              <a:rPr lang="en-GB" smtClean="0"/>
              <a:t>19/09/2023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C1F87D-E4EC-3E46-B207-AD5994DC7E3F}" type="slidenum">
              <a:rPr lang="en-US" smtClean="0"/>
              <a:t>‹#›</a:t>
            </a:fld>
            <a:endParaRPr lang="en-US"/>
          </a:p>
        </p:txBody>
      </p:sp>
    </p:spTree>
    <p:extLst>
      <p:ext uri="{BB962C8B-B14F-4D97-AF65-F5344CB8AC3E}">
        <p14:creationId xmlns:p14="http://schemas.microsoft.com/office/powerpoint/2010/main" val="434239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www.freeimageslive.co.uk/free_stock_image/crayon-alphabet-jpg" TargetMode="Externa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hyperlink" Target="https://www.littlewandlelettersandsounds.org.uk/resources/for-parents" TargetMode="Externa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g"/><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3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phonicsbloom.com/" TargetMode="External"/><Relationship Id="rId2" Type="http://schemas.openxmlformats.org/officeDocument/2006/relationships/hyperlink" Target="https://www.phonicsplay.co.uk/" TargetMode="External"/><Relationship Id="rId1" Type="http://schemas.openxmlformats.org/officeDocument/2006/relationships/slideLayout" Target="../slideLayouts/slideLayout2.xml"/><Relationship Id="rId4" Type="http://schemas.openxmlformats.org/officeDocument/2006/relationships/hyperlink" Target="https://www.topmarks.co.uk/english-games/5-7-years/letters-and-sounds"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0CC1C-6AEC-435A-847A-F3A5CF09468F}"/>
              </a:ext>
            </a:extLst>
          </p:cNvPr>
          <p:cNvSpPr>
            <a:spLocks noGrp="1"/>
          </p:cNvSpPr>
          <p:nvPr>
            <p:ph type="title"/>
          </p:nvPr>
        </p:nvSpPr>
        <p:spPr>
          <a:xfrm>
            <a:off x="457200" y="1417638"/>
            <a:ext cx="8229600" cy="1143000"/>
          </a:xfrm>
        </p:spPr>
        <p:txBody>
          <a:bodyPr>
            <a:normAutofit fontScale="90000"/>
          </a:bodyPr>
          <a:lstStyle/>
          <a:p>
            <a:r>
              <a:rPr lang="en-GB" b="1" dirty="0">
                <a:solidFill>
                  <a:srgbClr val="0070C0"/>
                </a:solidFill>
                <a:latin typeface="+mn-lt"/>
              </a:rPr>
              <a:t>Welcome to our phonics, reading and writing information sharing session</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11601" y="3280720"/>
            <a:ext cx="4984767" cy="215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4649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a:solidFill>
                  <a:srgbClr val="3366FF"/>
                </a:solidFill>
                <a:latin typeface="+mn-lt"/>
              </a:rPr>
              <a:t> </a:t>
            </a:r>
            <a:r>
              <a:rPr lang="en-US" sz="5400" dirty="0">
                <a:solidFill>
                  <a:srgbClr val="0000FF"/>
                </a:solidFill>
                <a:latin typeface="+mn-lt"/>
              </a:rPr>
              <a:t>Phonics and Early Reading</a:t>
            </a:r>
          </a:p>
        </p:txBody>
      </p:sp>
      <p:sp>
        <p:nvSpPr>
          <p:cNvPr id="3" name="Content Placeholder 2"/>
          <p:cNvSpPr>
            <a:spLocks noGrp="1"/>
          </p:cNvSpPr>
          <p:nvPr>
            <p:ph idx="1"/>
          </p:nvPr>
        </p:nvSpPr>
        <p:spPr/>
        <p:txBody>
          <a:bodyPr vert="horz" lIns="91440" tIns="45720" rIns="91440" bIns="45720" rtlCol="0" anchor="t">
            <a:normAutofit fontScale="92500"/>
          </a:bodyPr>
          <a:lstStyle/>
          <a:p>
            <a:pPr marL="0" indent="0">
              <a:buNone/>
            </a:pPr>
            <a:endParaRPr lang="en-US" dirty="0">
              <a:solidFill>
                <a:srgbClr val="0000FF"/>
              </a:solidFill>
            </a:endParaRPr>
          </a:p>
          <a:p>
            <a:pPr marL="0" indent="0">
              <a:buNone/>
            </a:pPr>
            <a:r>
              <a:rPr lang="en-US" dirty="0">
                <a:solidFill>
                  <a:srgbClr val="0000FF"/>
                </a:solidFill>
              </a:rPr>
              <a:t>Part 1 - Information about how we teach phonics</a:t>
            </a:r>
          </a:p>
          <a:p>
            <a:pPr marL="0" indent="0">
              <a:buNone/>
            </a:pPr>
            <a:endParaRPr lang="en-US" dirty="0">
              <a:solidFill>
                <a:srgbClr val="0000FF"/>
              </a:solidFill>
            </a:endParaRPr>
          </a:p>
          <a:p>
            <a:pPr marL="0" indent="0">
              <a:buNone/>
            </a:pPr>
            <a:r>
              <a:rPr lang="en-US" dirty="0">
                <a:solidFill>
                  <a:srgbClr val="0000FF"/>
                </a:solidFill>
              </a:rPr>
              <a:t>Part 2 </a:t>
            </a:r>
            <a:r>
              <a:rPr lang="en-GB" dirty="0">
                <a:solidFill>
                  <a:srgbClr val="0000FF"/>
                </a:solidFill>
              </a:rPr>
              <a:t>- I</a:t>
            </a:r>
            <a:r>
              <a:rPr lang="en-US" dirty="0" err="1">
                <a:solidFill>
                  <a:srgbClr val="0000FF"/>
                </a:solidFill>
              </a:rPr>
              <a:t>nformation</a:t>
            </a:r>
            <a:r>
              <a:rPr lang="en-US" dirty="0">
                <a:solidFill>
                  <a:srgbClr val="0000FF"/>
                </a:solidFill>
              </a:rPr>
              <a:t> about how we teach reading</a:t>
            </a:r>
          </a:p>
          <a:p>
            <a:pPr marL="0" indent="0">
              <a:buNone/>
            </a:pPr>
            <a:endParaRPr lang="en-US" dirty="0">
              <a:solidFill>
                <a:srgbClr val="0000FF"/>
              </a:solidFill>
            </a:endParaRPr>
          </a:p>
          <a:p>
            <a:pPr marL="0" indent="0">
              <a:buNone/>
            </a:pPr>
            <a:r>
              <a:rPr lang="en-US" dirty="0">
                <a:solidFill>
                  <a:srgbClr val="0000FF"/>
                </a:solidFill>
              </a:rPr>
              <a:t>Part 3 – Information about how we teach writing</a:t>
            </a:r>
          </a:p>
          <a:p>
            <a:pPr marL="0" indent="0">
              <a:buNone/>
            </a:pPr>
            <a:endParaRPr lang="en-US" dirty="0">
              <a:solidFill>
                <a:srgbClr val="0000FF"/>
              </a:solidFill>
            </a:endParaRPr>
          </a:p>
          <a:p>
            <a:pPr marL="0" indent="0">
              <a:buNone/>
            </a:pPr>
            <a:r>
              <a:rPr lang="en-US" dirty="0">
                <a:solidFill>
                  <a:srgbClr val="0000FF"/>
                </a:solidFill>
              </a:rPr>
              <a:t>Part 4 - Supporting at home</a:t>
            </a:r>
          </a:p>
        </p:txBody>
      </p:sp>
    </p:spTree>
    <p:extLst>
      <p:ext uri="{BB962C8B-B14F-4D97-AF65-F5344CB8AC3E}">
        <p14:creationId xmlns:p14="http://schemas.microsoft.com/office/powerpoint/2010/main" val="1803071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0ECB9-2358-4019-AEB6-0225A5490ED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6AE8A82-21ED-4BFE-9F9C-0160DF11A755}"/>
              </a:ext>
            </a:extLst>
          </p:cNvPr>
          <p:cNvSpPr>
            <a:spLocks noGrp="1"/>
          </p:cNvSpPr>
          <p:nvPr>
            <p:ph idx="1"/>
          </p:nvPr>
        </p:nvSpPr>
        <p:spPr/>
        <p:txBody>
          <a:bodyPr>
            <a:normAutofit/>
          </a:bodyPr>
          <a:lstStyle/>
          <a:p>
            <a:pPr marL="0" indent="0">
              <a:buNone/>
            </a:pPr>
            <a:endParaRPr lang="en-GB" dirty="0"/>
          </a:p>
          <a:p>
            <a:pPr marL="0" indent="0" algn="ctr">
              <a:buNone/>
            </a:pPr>
            <a:r>
              <a:rPr lang="en-GB" u="sng" dirty="0"/>
              <a:t>What is Phonics?</a:t>
            </a:r>
          </a:p>
          <a:p>
            <a:r>
              <a:rPr lang="en-GB" dirty="0"/>
              <a:t>Phonics is a way of teaching children how to read and write.</a:t>
            </a:r>
          </a:p>
          <a:p>
            <a:r>
              <a:rPr lang="en-GB" dirty="0"/>
              <a:t>It helps children to hear, identify and use different sounds that distinguish one word from another in the English language.</a:t>
            </a:r>
          </a:p>
        </p:txBody>
      </p:sp>
      <p:pic>
        <p:nvPicPr>
          <p:cNvPr id="4" name="Picture 4" descr="Great Bentley Primary School - Phonics">
            <a:extLst>
              <a:ext uri="{FF2B5EF4-FFF2-40B4-BE49-F238E27FC236}">
                <a16:creationId xmlns:a16="http://schemas.microsoft.com/office/drawing/2014/main" id="{C341C007-8A92-44F1-B3FA-0B151ADA29B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82887" y="274638"/>
            <a:ext cx="3578225" cy="1789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830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F7AA2-090B-4178-B703-3E964E6D6707}"/>
              </a:ext>
            </a:extLst>
          </p:cNvPr>
          <p:cNvSpPr>
            <a:spLocks noGrp="1"/>
          </p:cNvSpPr>
          <p:nvPr>
            <p:ph type="title"/>
          </p:nvPr>
        </p:nvSpPr>
        <p:spPr/>
        <p:txBody>
          <a:bodyPr/>
          <a:lstStyle/>
          <a:p>
            <a:r>
              <a:rPr lang="en-GB" u="sng" dirty="0">
                <a:solidFill>
                  <a:srgbClr val="0070C0"/>
                </a:solidFill>
                <a:latin typeface="+mn-lt"/>
              </a:rPr>
              <a:t>Did you know?</a:t>
            </a:r>
          </a:p>
        </p:txBody>
      </p:sp>
      <p:sp>
        <p:nvSpPr>
          <p:cNvPr id="3" name="Content Placeholder 2">
            <a:extLst>
              <a:ext uri="{FF2B5EF4-FFF2-40B4-BE49-F238E27FC236}">
                <a16:creationId xmlns:a16="http://schemas.microsoft.com/office/drawing/2014/main" id="{DB508E57-03E5-4E82-855D-7E89409D701F}"/>
              </a:ext>
            </a:extLst>
          </p:cNvPr>
          <p:cNvSpPr>
            <a:spLocks noGrp="1"/>
          </p:cNvSpPr>
          <p:nvPr>
            <p:ph idx="1"/>
          </p:nvPr>
        </p:nvSpPr>
        <p:spPr/>
        <p:txBody>
          <a:bodyPr>
            <a:normAutofit lnSpcReduction="10000"/>
          </a:bodyPr>
          <a:lstStyle/>
          <a:p>
            <a:pPr marL="0" indent="0">
              <a:buNone/>
            </a:pPr>
            <a:r>
              <a:rPr lang="en-GB" b="1" dirty="0"/>
              <a:t>The English language has:-</a:t>
            </a:r>
          </a:p>
          <a:p>
            <a:endParaRPr lang="en-GB" dirty="0"/>
          </a:p>
          <a:p>
            <a:r>
              <a:rPr lang="en-GB" dirty="0"/>
              <a:t>26 letters</a:t>
            </a:r>
          </a:p>
          <a:p>
            <a:endParaRPr lang="en-GB" dirty="0"/>
          </a:p>
          <a:p>
            <a:r>
              <a:rPr lang="en-GB" dirty="0"/>
              <a:t>44 sounds</a:t>
            </a:r>
          </a:p>
          <a:p>
            <a:pPr marL="0" indent="0">
              <a:buNone/>
            </a:pPr>
            <a:endParaRPr lang="en-GB" dirty="0"/>
          </a:p>
          <a:p>
            <a:r>
              <a:rPr lang="en-GB" dirty="0"/>
              <a:t>Over 100 different ways to spell</a:t>
            </a:r>
          </a:p>
          <a:p>
            <a:pPr marL="0" indent="0">
              <a:buNone/>
            </a:pPr>
            <a:r>
              <a:rPr lang="en-GB" dirty="0"/>
              <a:t>   those sounds</a:t>
            </a:r>
          </a:p>
        </p:txBody>
      </p:sp>
      <p:pic>
        <p:nvPicPr>
          <p:cNvPr id="4" name="Picture 3">
            <a:extLst>
              <a:ext uri="{FF2B5EF4-FFF2-40B4-BE49-F238E27FC236}">
                <a16:creationId xmlns:a16="http://schemas.microsoft.com/office/drawing/2014/main" id="{515DD9C4-A5D2-44C0-9984-376329EDCFA2}"/>
              </a:ext>
            </a:extLst>
          </p:cNvPr>
          <p:cNvPicPr>
            <a:picLocks noChangeAspect="1"/>
          </p:cNvPicPr>
          <p:nvPr/>
        </p:nvPicPr>
        <p:blipFill>
          <a:blip r:embed="rId2"/>
          <a:stretch>
            <a:fillRect/>
          </a:stretch>
        </p:blipFill>
        <p:spPr>
          <a:xfrm>
            <a:off x="3457283" y="3531345"/>
            <a:ext cx="1800225" cy="1400175"/>
          </a:xfrm>
          <a:prstGeom prst="rect">
            <a:avLst/>
          </a:prstGeom>
        </p:spPr>
      </p:pic>
      <p:pic>
        <p:nvPicPr>
          <p:cNvPr id="5" name="Picture 4">
            <a:extLst>
              <a:ext uri="{FF2B5EF4-FFF2-40B4-BE49-F238E27FC236}">
                <a16:creationId xmlns:a16="http://schemas.microsoft.com/office/drawing/2014/main" id="{AA2F0606-200B-4B0D-AC1E-016863B385B7}"/>
              </a:ext>
            </a:extLst>
          </p:cNvPr>
          <p:cNvPicPr>
            <a:picLocks noChangeAspect="1"/>
          </p:cNvPicPr>
          <p:nvPr/>
        </p:nvPicPr>
        <p:blipFill>
          <a:blip r:embed="rId3"/>
          <a:stretch>
            <a:fillRect/>
          </a:stretch>
        </p:blipFill>
        <p:spPr>
          <a:xfrm>
            <a:off x="6504228" y="4805573"/>
            <a:ext cx="2182572" cy="1651211"/>
          </a:xfrm>
          <a:prstGeom prst="rect">
            <a:avLst/>
          </a:prstGeom>
        </p:spPr>
      </p:pic>
      <p:pic>
        <p:nvPicPr>
          <p:cNvPr id="7" name="Picture 6">
            <a:extLst>
              <a:ext uri="{FF2B5EF4-FFF2-40B4-BE49-F238E27FC236}">
                <a16:creationId xmlns:a16="http://schemas.microsoft.com/office/drawing/2014/main" id="{2546197D-EA9A-4B14-A507-FF31CB61BB63}"/>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489814" y="1866552"/>
            <a:ext cx="2964680" cy="1928466"/>
          </a:xfrm>
          <a:prstGeom prst="rect">
            <a:avLst/>
          </a:prstGeom>
        </p:spPr>
      </p:pic>
    </p:spTree>
    <p:extLst>
      <p:ext uri="{BB962C8B-B14F-4D97-AF65-F5344CB8AC3E}">
        <p14:creationId xmlns:p14="http://schemas.microsoft.com/office/powerpoint/2010/main" val="1499225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9828" y="933606"/>
            <a:ext cx="7389214" cy="400110"/>
          </a:xfrm>
          <a:prstGeom prst="rect">
            <a:avLst/>
          </a:prstGeom>
          <a:noFill/>
        </p:spPr>
        <p:txBody>
          <a:bodyPr wrap="square" rtlCol="0">
            <a:spAutoFit/>
          </a:bodyPr>
          <a:lstStyle/>
          <a:p>
            <a:pPr algn="ctr"/>
            <a:r>
              <a:rPr lang="en-US" sz="2000" dirty="0">
                <a:solidFill>
                  <a:srgbClr val="0000FF"/>
                </a:solidFill>
              </a:rPr>
              <a:t>The journey to independent reading and writing begins with Phonics</a:t>
            </a:r>
          </a:p>
        </p:txBody>
      </p:sp>
      <p:pic>
        <p:nvPicPr>
          <p:cNvPr id="8" name="Picture 7" descr="Screen Shot 2021-09-24 at 14.45.3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5235" y="1380370"/>
            <a:ext cx="2438400" cy="2616200"/>
          </a:xfrm>
          <a:prstGeom prst="rect">
            <a:avLst/>
          </a:prstGeom>
        </p:spPr>
      </p:pic>
      <p:sp>
        <p:nvSpPr>
          <p:cNvPr id="9" name="TextBox 8"/>
          <p:cNvSpPr txBox="1"/>
          <p:nvPr/>
        </p:nvSpPr>
        <p:spPr>
          <a:xfrm>
            <a:off x="2640240" y="3919365"/>
            <a:ext cx="3698448" cy="369332"/>
          </a:xfrm>
          <a:prstGeom prst="rect">
            <a:avLst/>
          </a:prstGeom>
          <a:noFill/>
        </p:spPr>
        <p:txBody>
          <a:bodyPr wrap="none" rtlCol="0">
            <a:spAutoFit/>
          </a:bodyPr>
          <a:lstStyle/>
          <a:p>
            <a:r>
              <a:rPr lang="en-US" dirty="0" err="1">
                <a:solidFill>
                  <a:srgbClr val="0000FF"/>
                </a:solidFill>
              </a:rPr>
              <a:t>littlewandlelettersandsounds.org.uk</a:t>
            </a:r>
            <a:endParaRPr lang="en-US" dirty="0">
              <a:solidFill>
                <a:srgbClr val="0000FF"/>
              </a:solidFill>
            </a:endParaRPr>
          </a:p>
        </p:txBody>
      </p:sp>
      <p:sp>
        <p:nvSpPr>
          <p:cNvPr id="10" name="TextBox 9"/>
          <p:cNvSpPr txBox="1"/>
          <p:nvPr/>
        </p:nvSpPr>
        <p:spPr>
          <a:xfrm>
            <a:off x="1299412" y="349579"/>
            <a:ext cx="6305701" cy="738664"/>
          </a:xfrm>
          <a:prstGeom prst="rect">
            <a:avLst/>
          </a:prstGeom>
          <a:noFill/>
        </p:spPr>
        <p:txBody>
          <a:bodyPr wrap="none" rtlCol="0">
            <a:spAutoFit/>
          </a:bodyPr>
          <a:lstStyle/>
          <a:p>
            <a:pPr algn="ctr"/>
            <a:r>
              <a:rPr lang="en-US" sz="2400" dirty="0">
                <a:solidFill>
                  <a:srgbClr val="0000FF"/>
                </a:solidFill>
                <a:cs typeface="Comic Sans MS"/>
              </a:rPr>
              <a:t>New DFE Guidance for Early Reading and Phonics</a:t>
            </a:r>
          </a:p>
          <a:p>
            <a:pPr algn="ctr"/>
            <a:endParaRPr lang="en-US" dirty="0">
              <a:solidFill>
                <a:srgbClr val="0000FF"/>
              </a:solidFill>
            </a:endParaRPr>
          </a:p>
        </p:txBody>
      </p:sp>
      <p:sp>
        <p:nvSpPr>
          <p:cNvPr id="3" name="TextBox 2"/>
          <p:cNvSpPr txBox="1"/>
          <p:nvPr/>
        </p:nvSpPr>
        <p:spPr>
          <a:xfrm>
            <a:off x="362499" y="4279259"/>
            <a:ext cx="8678864" cy="2031325"/>
          </a:xfrm>
          <a:prstGeom prst="rect">
            <a:avLst/>
          </a:prstGeom>
          <a:noFill/>
        </p:spPr>
        <p:txBody>
          <a:bodyPr wrap="square" lIns="91440" tIns="45720" rIns="91440" bIns="45720" rtlCol="0" anchor="t">
            <a:spAutoFit/>
          </a:bodyPr>
          <a:lstStyle/>
          <a:p>
            <a:r>
              <a:rPr lang="en-US" b="1" dirty="0"/>
              <a:t>Why Little Wandle?  </a:t>
            </a:r>
          </a:p>
          <a:p>
            <a:pPr marL="285750" indent="-285750">
              <a:buFont typeface="Arial" panose="020B0604020202020204" pitchFamily="34" charset="0"/>
              <a:buChar char="•"/>
            </a:pPr>
            <a:r>
              <a:rPr lang="en-US" dirty="0"/>
              <a:t>Excellent training for all staff to ensure consistency.</a:t>
            </a:r>
          </a:p>
          <a:p>
            <a:pPr marL="285750" indent="-285750">
              <a:buFont typeface="Arial" panose="020B0604020202020204" pitchFamily="34" charset="0"/>
              <a:buChar char="•"/>
            </a:pPr>
            <a:r>
              <a:rPr lang="en-US" dirty="0"/>
              <a:t>Every aspect of phonics and reading included in a detailed, thorough and systematic approach.</a:t>
            </a:r>
          </a:p>
          <a:p>
            <a:pPr marL="285750" indent="-285750">
              <a:buFont typeface="Arial" panose="020B0604020202020204" pitchFamily="34" charset="0"/>
              <a:buChar char="•"/>
            </a:pPr>
            <a:r>
              <a:rPr lang="en-US" dirty="0"/>
              <a:t>Engaging resources without distracting from the learning.</a:t>
            </a:r>
          </a:p>
          <a:p>
            <a:pPr marL="285750" indent="-285750">
              <a:buFont typeface="Arial" panose="020B0604020202020204" pitchFamily="34" charset="0"/>
              <a:buChar char="•"/>
            </a:pPr>
            <a:r>
              <a:rPr lang="en-US" dirty="0"/>
              <a:t>Comprehensive system for identifying and supporting children requiring extra help. </a:t>
            </a:r>
            <a:endParaRPr lang="en-US" dirty="0">
              <a:ea typeface="Calibri"/>
              <a:cs typeface="Calibri"/>
            </a:endParaRPr>
          </a:p>
          <a:p>
            <a:pPr marL="285750" indent="-285750">
              <a:buFont typeface="Arial" panose="020B0604020202020204" pitchFamily="34" charset="0"/>
              <a:buChar char="•"/>
            </a:pPr>
            <a:r>
              <a:rPr lang="en-US" dirty="0"/>
              <a:t>Useful support for parents.  </a:t>
            </a:r>
          </a:p>
        </p:txBody>
      </p:sp>
    </p:spTree>
    <p:extLst>
      <p:ext uri="{BB962C8B-B14F-4D97-AF65-F5344CB8AC3E}">
        <p14:creationId xmlns:p14="http://schemas.microsoft.com/office/powerpoint/2010/main" val="3536684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imag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8439" y="684910"/>
            <a:ext cx="2486333" cy="1831535"/>
          </a:xfrm>
          <a:prstGeom prst="rect">
            <a:avLst/>
          </a:prstGeom>
        </p:spPr>
      </p:pic>
      <p:sp>
        <p:nvSpPr>
          <p:cNvPr id="5" name="TextBox 4"/>
          <p:cNvSpPr txBox="1"/>
          <p:nvPr/>
        </p:nvSpPr>
        <p:spPr>
          <a:xfrm>
            <a:off x="1856331" y="22376"/>
            <a:ext cx="4884721" cy="707886"/>
          </a:xfrm>
          <a:prstGeom prst="rect">
            <a:avLst/>
          </a:prstGeom>
          <a:noFill/>
        </p:spPr>
        <p:txBody>
          <a:bodyPr wrap="none" rtlCol="0">
            <a:spAutoFit/>
          </a:bodyPr>
          <a:lstStyle/>
          <a:p>
            <a:r>
              <a:rPr lang="en-US" sz="4000" dirty="0">
                <a:solidFill>
                  <a:srgbClr val="FF6600"/>
                </a:solidFill>
              </a:rPr>
              <a:t>How we teach phonics</a:t>
            </a:r>
          </a:p>
        </p:txBody>
      </p:sp>
      <p:sp>
        <p:nvSpPr>
          <p:cNvPr id="6" name="TextBox 5"/>
          <p:cNvSpPr txBox="1"/>
          <p:nvPr/>
        </p:nvSpPr>
        <p:spPr>
          <a:xfrm>
            <a:off x="667261" y="783513"/>
            <a:ext cx="4351704" cy="1323439"/>
          </a:xfrm>
          <a:prstGeom prst="rect">
            <a:avLst/>
          </a:prstGeom>
          <a:noFill/>
        </p:spPr>
        <p:txBody>
          <a:bodyPr wrap="none" rtlCol="0">
            <a:spAutoFit/>
          </a:bodyPr>
          <a:lstStyle/>
          <a:p>
            <a:r>
              <a:rPr lang="en-US" sz="2000" dirty="0">
                <a:solidFill>
                  <a:srgbClr val="3366FF"/>
                </a:solidFill>
              </a:rPr>
              <a:t>Daily phonics sessions for all children in </a:t>
            </a:r>
          </a:p>
          <a:p>
            <a:r>
              <a:rPr lang="en-US" sz="2000" dirty="0">
                <a:solidFill>
                  <a:srgbClr val="3366FF"/>
                </a:solidFill>
              </a:rPr>
              <a:t>Reception, Year 1 and Year 2</a:t>
            </a:r>
          </a:p>
          <a:p>
            <a:endParaRPr lang="en-US" sz="2000" dirty="0">
              <a:solidFill>
                <a:srgbClr val="3366FF"/>
              </a:solidFill>
            </a:endParaRPr>
          </a:p>
          <a:p>
            <a:r>
              <a:rPr lang="en-US" sz="2000" dirty="0">
                <a:solidFill>
                  <a:srgbClr val="3366FF"/>
                </a:solidFill>
              </a:rPr>
              <a:t>Phonics catch up sessions to close gaps</a:t>
            </a:r>
          </a:p>
        </p:txBody>
      </p:sp>
      <p:sp>
        <p:nvSpPr>
          <p:cNvPr id="8" name="TextBox 7"/>
          <p:cNvSpPr txBox="1"/>
          <p:nvPr/>
        </p:nvSpPr>
        <p:spPr>
          <a:xfrm>
            <a:off x="533612" y="3347621"/>
            <a:ext cx="184731" cy="400110"/>
          </a:xfrm>
          <a:prstGeom prst="rect">
            <a:avLst/>
          </a:prstGeom>
          <a:noFill/>
        </p:spPr>
        <p:txBody>
          <a:bodyPr wrap="none" lIns="91440" tIns="45720" rIns="91440" bIns="45720" rtlCol="0" anchor="t">
            <a:spAutoFit/>
          </a:bodyPr>
          <a:lstStyle/>
          <a:p>
            <a:endParaRPr lang="en-US" sz="2000" dirty="0">
              <a:solidFill>
                <a:srgbClr val="3366FF"/>
              </a:solidFill>
              <a:ea typeface="Calibri"/>
              <a:cs typeface="Calibri"/>
            </a:endParaRPr>
          </a:p>
        </p:txBody>
      </p:sp>
      <p:sp>
        <p:nvSpPr>
          <p:cNvPr id="10" name="TextBox 9"/>
          <p:cNvSpPr txBox="1"/>
          <p:nvPr/>
        </p:nvSpPr>
        <p:spPr>
          <a:xfrm>
            <a:off x="695453" y="2489745"/>
            <a:ext cx="2882649" cy="400110"/>
          </a:xfrm>
          <a:prstGeom prst="rect">
            <a:avLst/>
          </a:prstGeom>
          <a:noFill/>
        </p:spPr>
        <p:txBody>
          <a:bodyPr wrap="none" rtlCol="0">
            <a:spAutoFit/>
          </a:bodyPr>
          <a:lstStyle/>
          <a:p>
            <a:r>
              <a:rPr lang="en-US" sz="2000" dirty="0">
                <a:solidFill>
                  <a:srgbClr val="3366FF"/>
                </a:solidFill>
              </a:rPr>
              <a:t>Specific order of teaching</a:t>
            </a:r>
          </a:p>
        </p:txBody>
      </p:sp>
      <p:sp>
        <p:nvSpPr>
          <p:cNvPr id="15" name="TextBox 14"/>
          <p:cNvSpPr txBox="1"/>
          <p:nvPr/>
        </p:nvSpPr>
        <p:spPr>
          <a:xfrm>
            <a:off x="695453" y="5557901"/>
            <a:ext cx="2070952" cy="400110"/>
          </a:xfrm>
          <a:prstGeom prst="rect">
            <a:avLst/>
          </a:prstGeom>
          <a:noFill/>
        </p:spPr>
        <p:txBody>
          <a:bodyPr wrap="none" rtlCol="0">
            <a:spAutoFit/>
          </a:bodyPr>
          <a:lstStyle/>
          <a:p>
            <a:r>
              <a:rPr lang="en-US" sz="2000" dirty="0">
                <a:solidFill>
                  <a:srgbClr val="3366FF"/>
                </a:solidFill>
              </a:rPr>
              <a:t>Repeated practice</a:t>
            </a:r>
          </a:p>
        </p:txBody>
      </p:sp>
      <p:pic>
        <p:nvPicPr>
          <p:cNvPr id="16" name="Picture 15" descr="image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3020" y="5340115"/>
            <a:ext cx="1176817" cy="1176817"/>
          </a:xfrm>
          <a:prstGeom prst="rect">
            <a:avLst/>
          </a:prstGeom>
        </p:spPr>
      </p:pic>
      <p:pic>
        <p:nvPicPr>
          <p:cNvPr id="17" name="Picture 16" descr="images.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0339" y="5340115"/>
            <a:ext cx="1109978" cy="1109978"/>
          </a:xfrm>
          <a:prstGeom prst="rect">
            <a:avLst/>
          </a:prstGeom>
        </p:spPr>
      </p:pic>
      <p:sp>
        <p:nvSpPr>
          <p:cNvPr id="20" name="Rectangle 19"/>
          <p:cNvSpPr/>
          <p:nvPr/>
        </p:nvSpPr>
        <p:spPr>
          <a:xfrm>
            <a:off x="3101484" y="3196738"/>
            <a:ext cx="2613216" cy="923330"/>
          </a:xfrm>
          <a:prstGeom prst="rect">
            <a:avLst/>
          </a:prstGeom>
        </p:spPr>
        <p:txBody>
          <a:bodyPr wrap="none">
            <a:spAutoFit/>
          </a:bodyPr>
          <a:lstStyle/>
          <a:p>
            <a:pPr lvl="0"/>
            <a:r>
              <a:rPr lang="en-US" sz="5400" dirty="0">
                <a:solidFill>
                  <a:prstClr val="black"/>
                </a:solidFill>
                <a:latin typeface="Comic Sans MS" panose="030F0702030302020204" pitchFamily="66" charset="0"/>
              </a:rPr>
              <a:t>m-u-s-t</a:t>
            </a:r>
          </a:p>
        </p:txBody>
      </p:sp>
      <p:sp>
        <p:nvSpPr>
          <p:cNvPr id="21" name="TextBox 20"/>
          <p:cNvSpPr txBox="1"/>
          <p:nvPr/>
        </p:nvSpPr>
        <p:spPr>
          <a:xfrm>
            <a:off x="7335142" y="5492353"/>
            <a:ext cx="1630575" cy="646331"/>
          </a:xfrm>
          <a:prstGeom prst="rect">
            <a:avLst/>
          </a:prstGeom>
          <a:noFill/>
        </p:spPr>
        <p:txBody>
          <a:bodyPr wrap="none" rtlCol="0">
            <a:spAutoFit/>
          </a:bodyPr>
          <a:lstStyle/>
          <a:p>
            <a:pPr algn="ctr"/>
            <a:r>
              <a:rPr lang="en-US" dirty="0"/>
              <a:t>Practice makes</a:t>
            </a:r>
          </a:p>
          <a:p>
            <a:pPr algn="ctr"/>
            <a:r>
              <a:rPr lang="en-US" dirty="0"/>
              <a:t> permanent</a:t>
            </a:r>
          </a:p>
        </p:txBody>
      </p:sp>
      <p:sp>
        <p:nvSpPr>
          <p:cNvPr id="22" name="TextBox 21"/>
          <p:cNvSpPr txBox="1"/>
          <p:nvPr/>
        </p:nvSpPr>
        <p:spPr>
          <a:xfrm>
            <a:off x="1070138" y="3831327"/>
            <a:ext cx="7635323" cy="1477328"/>
          </a:xfrm>
          <a:prstGeom prst="rect">
            <a:avLst/>
          </a:prstGeom>
          <a:noFill/>
        </p:spPr>
        <p:txBody>
          <a:bodyPr wrap="square" rtlCol="0">
            <a:spAutoFit/>
          </a:bodyPr>
          <a:lstStyle/>
          <a:p>
            <a:pPr algn="r"/>
            <a:r>
              <a:rPr lang="en-US" dirty="0"/>
              <a:t>                                                                                  Correct pronunciation</a:t>
            </a:r>
          </a:p>
          <a:p>
            <a:r>
              <a:rPr lang="en-US" dirty="0"/>
              <a:t>                                                         -                                            is vital  - Videos on LW</a:t>
            </a:r>
          </a:p>
          <a:p>
            <a:endParaRPr lang="en-US" dirty="0"/>
          </a:p>
          <a:p>
            <a:r>
              <a:rPr lang="en-US" dirty="0">
                <a:hlinkClick r:id="rId5"/>
              </a:rPr>
              <a:t>https://www.littlewandlelettersandsounds.org.uk/resources/for-parents</a:t>
            </a:r>
            <a:r>
              <a:rPr lang="en-US" dirty="0"/>
              <a:t>/</a:t>
            </a:r>
          </a:p>
          <a:p>
            <a:endParaRPr lang="en-US" dirty="0"/>
          </a:p>
        </p:txBody>
      </p:sp>
      <p:sp>
        <p:nvSpPr>
          <p:cNvPr id="24" name="TextBox 23"/>
          <p:cNvSpPr txBox="1"/>
          <p:nvPr/>
        </p:nvSpPr>
        <p:spPr>
          <a:xfrm>
            <a:off x="2947649" y="5492353"/>
            <a:ext cx="1693990" cy="738664"/>
          </a:xfrm>
          <a:prstGeom prst="rect">
            <a:avLst/>
          </a:prstGeom>
          <a:noFill/>
        </p:spPr>
        <p:txBody>
          <a:bodyPr wrap="none" rtlCol="0">
            <a:spAutoFit/>
          </a:bodyPr>
          <a:lstStyle/>
          <a:p>
            <a:r>
              <a:rPr lang="en-US" sz="1400" dirty="0"/>
              <a:t>Revisit previously </a:t>
            </a:r>
          </a:p>
          <a:p>
            <a:r>
              <a:rPr lang="en-US" sz="1400" dirty="0"/>
              <a:t>taught sounds at the</a:t>
            </a:r>
          </a:p>
          <a:p>
            <a:r>
              <a:rPr lang="en-US" sz="1400" dirty="0"/>
              <a:t>start of each lesson</a:t>
            </a:r>
          </a:p>
        </p:txBody>
      </p:sp>
    </p:spTree>
    <p:extLst>
      <p:ext uri="{BB962C8B-B14F-4D97-AF65-F5344CB8AC3E}">
        <p14:creationId xmlns:p14="http://schemas.microsoft.com/office/powerpoint/2010/main" val="814063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7" y="0"/>
            <a:ext cx="9139363" cy="6858000"/>
          </a:xfrm>
          <a:prstGeom prst="rect">
            <a:avLst/>
          </a:prstGeom>
        </p:spPr>
      </p:pic>
    </p:spTree>
    <p:extLst>
      <p:ext uri="{BB962C8B-B14F-4D97-AF65-F5344CB8AC3E}">
        <p14:creationId xmlns:p14="http://schemas.microsoft.com/office/powerpoint/2010/main" val="672455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39363" cy="6858000"/>
          </a:xfrm>
          <a:prstGeom prst="rect">
            <a:avLst/>
          </a:prstGeom>
        </p:spPr>
      </p:pic>
    </p:spTree>
    <p:extLst>
      <p:ext uri="{BB962C8B-B14F-4D97-AF65-F5344CB8AC3E}">
        <p14:creationId xmlns:p14="http://schemas.microsoft.com/office/powerpoint/2010/main" val="231056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39363" cy="6858000"/>
          </a:xfrm>
          <a:prstGeom prst="rect">
            <a:avLst/>
          </a:prstGeom>
        </p:spPr>
      </p:pic>
    </p:spTree>
    <p:extLst>
      <p:ext uri="{BB962C8B-B14F-4D97-AF65-F5344CB8AC3E}">
        <p14:creationId xmlns:p14="http://schemas.microsoft.com/office/powerpoint/2010/main" val="1717905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39363" cy="6858000"/>
          </a:xfrm>
          <a:prstGeom prst="rect">
            <a:avLst/>
          </a:prstGeom>
        </p:spPr>
      </p:pic>
    </p:spTree>
    <p:extLst>
      <p:ext uri="{BB962C8B-B14F-4D97-AF65-F5344CB8AC3E}">
        <p14:creationId xmlns:p14="http://schemas.microsoft.com/office/powerpoint/2010/main" val="136992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7" y="0"/>
            <a:ext cx="9139363" cy="6858000"/>
          </a:xfrm>
          <a:prstGeom prst="rect">
            <a:avLst/>
          </a:prstGeom>
        </p:spPr>
      </p:pic>
    </p:spTree>
    <p:extLst>
      <p:ext uri="{BB962C8B-B14F-4D97-AF65-F5344CB8AC3E}">
        <p14:creationId xmlns:p14="http://schemas.microsoft.com/office/powerpoint/2010/main" val="2727932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7" y="0"/>
            <a:ext cx="9139363" cy="6858000"/>
          </a:xfrm>
          <a:prstGeom prst="rect">
            <a:avLst/>
          </a:prstGeom>
        </p:spPr>
      </p:pic>
    </p:spTree>
    <p:extLst>
      <p:ext uri="{BB962C8B-B14F-4D97-AF65-F5344CB8AC3E}">
        <p14:creationId xmlns:p14="http://schemas.microsoft.com/office/powerpoint/2010/main" val="2017833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F474A-4DBB-4CF2-804B-089812A492F8}"/>
              </a:ext>
            </a:extLst>
          </p:cNvPr>
          <p:cNvSpPr>
            <a:spLocks noGrp="1"/>
          </p:cNvSpPr>
          <p:nvPr>
            <p:ph type="title"/>
          </p:nvPr>
        </p:nvSpPr>
        <p:spPr>
          <a:xfrm>
            <a:off x="457200" y="36643"/>
            <a:ext cx="8229600" cy="1143000"/>
          </a:xfrm>
        </p:spPr>
        <p:txBody>
          <a:bodyPr/>
          <a:lstStyle/>
          <a:p>
            <a:r>
              <a:rPr lang="en-GB" b="1" dirty="0">
                <a:solidFill>
                  <a:srgbClr val="0070C0"/>
                </a:solidFill>
                <a:latin typeface="+mn-lt"/>
              </a:rPr>
              <a:t>Jargon</a:t>
            </a:r>
          </a:p>
        </p:txBody>
      </p:sp>
      <p:sp>
        <p:nvSpPr>
          <p:cNvPr id="3" name="Content Placeholder 2">
            <a:extLst>
              <a:ext uri="{FF2B5EF4-FFF2-40B4-BE49-F238E27FC236}">
                <a16:creationId xmlns:a16="http://schemas.microsoft.com/office/drawing/2014/main" id="{E58E3DAA-B215-41FF-AA79-A5CE9238787D}"/>
              </a:ext>
            </a:extLst>
          </p:cNvPr>
          <p:cNvSpPr>
            <a:spLocks noGrp="1"/>
          </p:cNvSpPr>
          <p:nvPr>
            <p:ph idx="1"/>
          </p:nvPr>
        </p:nvSpPr>
        <p:spPr>
          <a:xfrm>
            <a:off x="457200" y="1032438"/>
            <a:ext cx="8229600" cy="5575041"/>
          </a:xfrm>
        </p:spPr>
        <p:txBody>
          <a:bodyPr>
            <a:normAutofit/>
          </a:bodyPr>
          <a:lstStyle/>
          <a:p>
            <a:pPr marL="0" indent="0">
              <a:buNone/>
            </a:pPr>
            <a:r>
              <a:rPr lang="en-GB" u="sng" dirty="0"/>
              <a:t>You may hear your children say….</a:t>
            </a:r>
            <a:r>
              <a:rPr lang="en-US" u="sng" dirty="0"/>
              <a:t> </a:t>
            </a:r>
          </a:p>
          <a:p>
            <a:pPr marL="0" indent="0">
              <a:buNone/>
            </a:pPr>
            <a:r>
              <a:rPr lang="en-US" sz="2000" b="1" dirty="0"/>
              <a:t>-Phonics </a:t>
            </a:r>
            <a:r>
              <a:rPr lang="en-US" sz="2000" dirty="0"/>
              <a:t>(also known as ‘synthetic phonics’) – The teaching of reading by developing awareness of the sounds in words and the corresponding letters used to represent those sounds.</a:t>
            </a:r>
          </a:p>
          <a:p>
            <a:pPr marL="0" indent="0">
              <a:buNone/>
            </a:pPr>
            <a:r>
              <a:rPr lang="en-US" sz="2000" b="1" dirty="0"/>
              <a:t>-Phoneme</a:t>
            </a:r>
            <a:r>
              <a:rPr lang="en-US" sz="2000" dirty="0"/>
              <a:t> - Any one of the 44 sounds which make up words in the English language. </a:t>
            </a:r>
          </a:p>
          <a:p>
            <a:pPr marL="0" indent="0">
              <a:buNone/>
            </a:pPr>
            <a:r>
              <a:rPr lang="en-US" sz="2000" b="1" dirty="0"/>
              <a:t>-Grapheme </a:t>
            </a:r>
            <a:r>
              <a:rPr lang="en-US" sz="2000" dirty="0"/>
              <a:t>– How a phoneme is written down. There can be more than one way to spell a phoneme. </a:t>
            </a:r>
            <a:r>
              <a:rPr lang="en-US" sz="2000" dirty="0" err="1"/>
              <a:t>E.g</a:t>
            </a:r>
            <a:r>
              <a:rPr lang="en-US" sz="2000" dirty="0"/>
              <a:t>-the phoneme ‘ay’ is spelt differently in each of the words ‘w</a:t>
            </a:r>
            <a:r>
              <a:rPr lang="en-US" sz="2000" b="1" dirty="0">
                <a:solidFill>
                  <a:srgbClr val="0070C0"/>
                </a:solidFill>
              </a:rPr>
              <a:t>ay</a:t>
            </a:r>
            <a:r>
              <a:rPr lang="en-US" sz="2000" dirty="0"/>
              <a:t>’, ‘m</a:t>
            </a:r>
            <a:r>
              <a:rPr lang="en-US" sz="2000" b="1" dirty="0">
                <a:solidFill>
                  <a:srgbClr val="0070C0"/>
                </a:solidFill>
              </a:rPr>
              <a:t>a</a:t>
            </a:r>
            <a:r>
              <a:rPr lang="en-US" sz="2000" dirty="0"/>
              <a:t>k</a:t>
            </a:r>
            <a:r>
              <a:rPr lang="en-US" sz="2000" b="1" dirty="0">
                <a:solidFill>
                  <a:srgbClr val="0070C0"/>
                </a:solidFill>
              </a:rPr>
              <a:t>e</a:t>
            </a:r>
            <a:r>
              <a:rPr lang="en-US" sz="2000" dirty="0"/>
              <a:t>’, ‘f</a:t>
            </a:r>
            <a:r>
              <a:rPr lang="en-US" sz="2000" b="1" dirty="0">
                <a:solidFill>
                  <a:srgbClr val="0070C0"/>
                </a:solidFill>
              </a:rPr>
              <a:t>ai</a:t>
            </a:r>
            <a:r>
              <a:rPr lang="en-US" sz="2000" dirty="0"/>
              <a:t>l’, ‘gr</a:t>
            </a:r>
            <a:r>
              <a:rPr lang="en-US" sz="2000" b="1" dirty="0">
                <a:solidFill>
                  <a:srgbClr val="0070C0"/>
                </a:solidFill>
              </a:rPr>
              <a:t>ea</a:t>
            </a:r>
            <a:r>
              <a:rPr lang="en-US" sz="2000" dirty="0"/>
              <a:t>t’, ‘sl</a:t>
            </a:r>
            <a:r>
              <a:rPr lang="en-US" sz="2000" b="1" dirty="0">
                <a:solidFill>
                  <a:srgbClr val="0070C0"/>
                </a:solidFill>
              </a:rPr>
              <a:t>eigh</a:t>
            </a:r>
            <a:r>
              <a:rPr lang="en-US" sz="2000" dirty="0"/>
              <a:t>’ and ‘l</a:t>
            </a:r>
            <a:r>
              <a:rPr lang="en-US" sz="2000" b="1" dirty="0">
                <a:solidFill>
                  <a:srgbClr val="0070C0"/>
                </a:solidFill>
              </a:rPr>
              <a:t>a</a:t>
            </a:r>
            <a:r>
              <a:rPr lang="en-US" sz="2000" dirty="0"/>
              <a:t>dy’. </a:t>
            </a:r>
          </a:p>
          <a:p>
            <a:pPr marL="0" indent="0">
              <a:buNone/>
            </a:pPr>
            <a:r>
              <a:rPr lang="en-US" sz="2000" b="1" dirty="0"/>
              <a:t>-Blending</a:t>
            </a:r>
            <a:r>
              <a:rPr lang="en-US" sz="2000" dirty="0"/>
              <a:t> – Putting together the sounds in a word in order to read it, e.g. </a:t>
            </a:r>
          </a:p>
          <a:p>
            <a:pPr marL="0" indent="0">
              <a:buNone/>
            </a:pPr>
            <a:r>
              <a:rPr lang="en-US" sz="2000" dirty="0"/>
              <a:t>‘f – r – o – g, frog’ </a:t>
            </a:r>
          </a:p>
          <a:p>
            <a:pPr marL="0" indent="0">
              <a:buNone/>
            </a:pPr>
            <a:r>
              <a:rPr lang="en-US" sz="2000" b="1" dirty="0"/>
              <a:t>-Segmenting</a:t>
            </a:r>
            <a:r>
              <a:rPr lang="en-US" sz="2000" dirty="0"/>
              <a:t> – Breaking a word into sounds in order to spell </a:t>
            </a:r>
          </a:p>
          <a:p>
            <a:pPr marL="0" indent="0">
              <a:buNone/>
            </a:pPr>
            <a:r>
              <a:rPr lang="en-US" sz="2000" dirty="0"/>
              <a:t>them, e.g. ‘frog, f – r – o – g’’</a:t>
            </a:r>
          </a:p>
          <a:p>
            <a:pPr marL="0" indent="0">
              <a:buNone/>
            </a:pPr>
            <a:r>
              <a:rPr lang="en-US" sz="2000" b="1" dirty="0"/>
              <a:t>-Digraph</a:t>
            </a:r>
            <a:r>
              <a:rPr lang="en-US" sz="2000" dirty="0"/>
              <a:t>- 2 letters making one sound </a:t>
            </a:r>
          </a:p>
          <a:p>
            <a:pPr marL="0" indent="0">
              <a:buNone/>
            </a:pPr>
            <a:r>
              <a:rPr lang="en-US" sz="2000" b="1" dirty="0"/>
              <a:t>-</a:t>
            </a:r>
            <a:r>
              <a:rPr lang="en-US" sz="2000" b="1" dirty="0" err="1"/>
              <a:t>Trigraph</a:t>
            </a:r>
            <a:r>
              <a:rPr lang="en-US" sz="2000" dirty="0"/>
              <a:t>- 3 letters making one sound</a:t>
            </a:r>
            <a:endParaRPr lang="en-GB" sz="2000" dirty="0"/>
          </a:p>
          <a:p>
            <a:pPr marL="0" indent="0">
              <a:buNone/>
            </a:pPr>
            <a:endParaRPr lang="en-GB" dirty="0">
              <a:latin typeface="Bradley Hand ITC" panose="03070402050302030203" pitchFamily="66" charset="0"/>
            </a:endParaRPr>
          </a:p>
        </p:txBody>
      </p:sp>
      <p:pic>
        <p:nvPicPr>
          <p:cNvPr id="4" name="Picture 3">
            <a:extLst>
              <a:ext uri="{FF2B5EF4-FFF2-40B4-BE49-F238E27FC236}">
                <a16:creationId xmlns:a16="http://schemas.microsoft.com/office/drawing/2014/main" id="{CBDB1225-27B9-42F5-8251-E21C2F8350FA}"/>
              </a:ext>
            </a:extLst>
          </p:cNvPr>
          <p:cNvPicPr>
            <a:picLocks noChangeAspect="1"/>
          </p:cNvPicPr>
          <p:nvPr/>
        </p:nvPicPr>
        <p:blipFill>
          <a:blip r:embed="rId2"/>
          <a:stretch>
            <a:fillRect/>
          </a:stretch>
        </p:blipFill>
        <p:spPr>
          <a:xfrm>
            <a:off x="7184571" y="4757085"/>
            <a:ext cx="1723927" cy="617540"/>
          </a:xfrm>
          <a:prstGeom prst="rect">
            <a:avLst/>
          </a:prstGeom>
        </p:spPr>
      </p:pic>
      <p:pic>
        <p:nvPicPr>
          <p:cNvPr id="5" name="Picture 4">
            <a:extLst>
              <a:ext uri="{FF2B5EF4-FFF2-40B4-BE49-F238E27FC236}">
                <a16:creationId xmlns:a16="http://schemas.microsoft.com/office/drawing/2014/main" id="{054FF0EF-D3F8-4163-9EBC-FE7DED10FEE6}"/>
              </a:ext>
            </a:extLst>
          </p:cNvPr>
          <p:cNvPicPr>
            <a:picLocks noChangeAspect="1"/>
          </p:cNvPicPr>
          <p:nvPr/>
        </p:nvPicPr>
        <p:blipFill>
          <a:blip r:embed="rId3"/>
          <a:stretch>
            <a:fillRect/>
          </a:stretch>
        </p:blipFill>
        <p:spPr>
          <a:xfrm>
            <a:off x="6145974" y="5575041"/>
            <a:ext cx="816899" cy="1143000"/>
          </a:xfrm>
          <a:prstGeom prst="rect">
            <a:avLst/>
          </a:prstGeom>
        </p:spPr>
      </p:pic>
      <p:pic>
        <p:nvPicPr>
          <p:cNvPr id="6" name="Picture 5">
            <a:extLst>
              <a:ext uri="{FF2B5EF4-FFF2-40B4-BE49-F238E27FC236}">
                <a16:creationId xmlns:a16="http://schemas.microsoft.com/office/drawing/2014/main" id="{3D583E46-DD7F-4177-9901-BBBAB2F7652F}"/>
              </a:ext>
            </a:extLst>
          </p:cNvPr>
          <p:cNvPicPr>
            <a:picLocks noChangeAspect="1"/>
          </p:cNvPicPr>
          <p:nvPr/>
        </p:nvPicPr>
        <p:blipFill>
          <a:blip r:embed="rId4"/>
          <a:stretch>
            <a:fillRect/>
          </a:stretch>
        </p:blipFill>
        <p:spPr>
          <a:xfrm>
            <a:off x="5083878" y="5575041"/>
            <a:ext cx="823094" cy="1143000"/>
          </a:xfrm>
          <a:prstGeom prst="rect">
            <a:avLst/>
          </a:prstGeom>
        </p:spPr>
      </p:pic>
    </p:spTree>
    <p:extLst>
      <p:ext uri="{BB962C8B-B14F-4D97-AF65-F5344CB8AC3E}">
        <p14:creationId xmlns:p14="http://schemas.microsoft.com/office/powerpoint/2010/main" val="36921820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97315" y="456987"/>
            <a:ext cx="3190104" cy="1200329"/>
          </a:xfrm>
          <a:prstGeom prst="rect">
            <a:avLst/>
          </a:prstGeom>
          <a:noFill/>
        </p:spPr>
        <p:txBody>
          <a:bodyPr wrap="none" rtlCol="0">
            <a:spAutoFit/>
          </a:bodyPr>
          <a:lstStyle/>
          <a:p>
            <a:r>
              <a:rPr lang="en-US" sz="7200" dirty="0">
                <a:solidFill>
                  <a:srgbClr val="0000FF"/>
                </a:solidFill>
              </a:rPr>
              <a:t>Reading</a:t>
            </a:r>
          </a:p>
        </p:txBody>
      </p:sp>
      <p:sp>
        <p:nvSpPr>
          <p:cNvPr id="5" name="TextBox 4"/>
          <p:cNvSpPr txBox="1"/>
          <p:nvPr/>
        </p:nvSpPr>
        <p:spPr>
          <a:xfrm>
            <a:off x="431973" y="1745100"/>
            <a:ext cx="2125903" cy="646331"/>
          </a:xfrm>
          <a:prstGeom prst="rect">
            <a:avLst/>
          </a:prstGeom>
          <a:noFill/>
        </p:spPr>
        <p:txBody>
          <a:bodyPr wrap="none" rtlCol="0">
            <a:spAutoFit/>
          </a:bodyPr>
          <a:lstStyle/>
          <a:p>
            <a:pPr algn="ctr"/>
            <a:r>
              <a:rPr lang="en-US" dirty="0">
                <a:solidFill>
                  <a:srgbClr val="3366FF"/>
                </a:solidFill>
              </a:rPr>
              <a:t>We want children to</a:t>
            </a:r>
          </a:p>
          <a:p>
            <a:pPr algn="ctr"/>
            <a:r>
              <a:rPr lang="en-US" dirty="0">
                <a:solidFill>
                  <a:srgbClr val="3366FF"/>
                </a:solidFill>
              </a:rPr>
              <a:t> love reading</a:t>
            </a:r>
          </a:p>
        </p:txBody>
      </p:sp>
      <p:sp>
        <p:nvSpPr>
          <p:cNvPr id="6" name="TextBox 5"/>
          <p:cNvSpPr txBox="1"/>
          <p:nvPr/>
        </p:nvSpPr>
        <p:spPr>
          <a:xfrm>
            <a:off x="426543" y="3284761"/>
            <a:ext cx="2037737" cy="646331"/>
          </a:xfrm>
          <a:prstGeom prst="rect">
            <a:avLst/>
          </a:prstGeom>
          <a:noFill/>
        </p:spPr>
        <p:txBody>
          <a:bodyPr wrap="none" rtlCol="0">
            <a:spAutoFit/>
          </a:bodyPr>
          <a:lstStyle/>
          <a:p>
            <a:pPr algn="ctr"/>
            <a:r>
              <a:rPr lang="en-US" dirty="0">
                <a:solidFill>
                  <a:srgbClr val="3366FF"/>
                </a:solidFill>
              </a:rPr>
              <a:t>Reading should be </a:t>
            </a:r>
          </a:p>
          <a:p>
            <a:pPr algn="ctr"/>
            <a:r>
              <a:rPr lang="en-US" dirty="0">
                <a:solidFill>
                  <a:srgbClr val="3366FF"/>
                </a:solidFill>
              </a:rPr>
              <a:t>enjoyable</a:t>
            </a:r>
          </a:p>
        </p:txBody>
      </p:sp>
      <p:sp>
        <p:nvSpPr>
          <p:cNvPr id="7" name="TextBox 6"/>
          <p:cNvSpPr txBox="1"/>
          <p:nvPr/>
        </p:nvSpPr>
        <p:spPr>
          <a:xfrm>
            <a:off x="6199034" y="3284761"/>
            <a:ext cx="2654894" cy="923330"/>
          </a:xfrm>
          <a:prstGeom prst="rect">
            <a:avLst/>
          </a:prstGeom>
          <a:noFill/>
        </p:spPr>
        <p:txBody>
          <a:bodyPr wrap="none" rtlCol="0">
            <a:spAutoFit/>
          </a:bodyPr>
          <a:lstStyle/>
          <a:p>
            <a:pPr algn="ctr"/>
            <a:r>
              <a:rPr lang="en-US" dirty="0">
                <a:solidFill>
                  <a:srgbClr val="3366FF"/>
                </a:solidFill>
              </a:rPr>
              <a:t>We want children to read </a:t>
            </a:r>
          </a:p>
          <a:p>
            <a:pPr algn="ctr"/>
            <a:r>
              <a:rPr lang="en-US" dirty="0">
                <a:solidFill>
                  <a:srgbClr val="3366FF"/>
                </a:solidFill>
              </a:rPr>
              <a:t>for pleasure and be life </a:t>
            </a:r>
          </a:p>
          <a:p>
            <a:pPr algn="ctr"/>
            <a:r>
              <a:rPr lang="en-US" dirty="0">
                <a:solidFill>
                  <a:srgbClr val="3366FF"/>
                </a:solidFill>
              </a:rPr>
              <a:t>long readers</a:t>
            </a:r>
          </a:p>
        </p:txBody>
      </p:sp>
      <p:sp>
        <p:nvSpPr>
          <p:cNvPr id="8" name="TextBox 7"/>
          <p:cNvSpPr txBox="1"/>
          <p:nvPr/>
        </p:nvSpPr>
        <p:spPr>
          <a:xfrm>
            <a:off x="6024619" y="1715714"/>
            <a:ext cx="2757486" cy="646331"/>
          </a:xfrm>
          <a:prstGeom prst="rect">
            <a:avLst/>
          </a:prstGeom>
          <a:noFill/>
        </p:spPr>
        <p:txBody>
          <a:bodyPr wrap="none" rtlCol="0">
            <a:spAutoFit/>
          </a:bodyPr>
          <a:lstStyle/>
          <a:p>
            <a:pPr algn="ctr"/>
            <a:r>
              <a:rPr lang="en-US" dirty="0">
                <a:solidFill>
                  <a:srgbClr val="3366FF"/>
                </a:solidFill>
              </a:rPr>
              <a:t>Learning to read should be</a:t>
            </a:r>
          </a:p>
          <a:p>
            <a:pPr algn="ctr"/>
            <a:r>
              <a:rPr lang="en-US" dirty="0">
                <a:solidFill>
                  <a:srgbClr val="3366FF"/>
                </a:solidFill>
              </a:rPr>
              <a:t> a positive experience</a:t>
            </a:r>
          </a:p>
        </p:txBody>
      </p:sp>
      <p:pic>
        <p:nvPicPr>
          <p:cNvPr id="13" name="Picture 12" descr="downloa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2060" y="2068265"/>
            <a:ext cx="2908300" cy="2794000"/>
          </a:xfrm>
          <a:prstGeom prst="rect">
            <a:avLst/>
          </a:prstGeom>
        </p:spPr>
      </p:pic>
      <p:sp>
        <p:nvSpPr>
          <p:cNvPr id="15" name="TextBox 14"/>
          <p:cNvSpPr txBox="1"/>
          <p:nvPr/>
        </p:nvSpPr>
        <p:spPr>
          <a:xfrm>
            <a:off x="2269857" y="5616935"/>
            <a:ext cx="5273238" cy="646331"/>
          </a:xfrm>
          <a:prstGeom prst="rect">
            <a:avLst/>
          </a:prstGeom>
          <a:noFill/>
        </p:spPr>
        <p:txBody>
          <a:bodyPr wrap="none" rtlCol="0">
            <a:spAutoFit/>
          </a:bodyPr>
          <a:lstStyle/>
          <a:p>
            <a:pPr algn="ctr"/>
            <a:r>
              <a:rPr lang="en-US" dirty="0">
                <a:solidFill>
                  <a:srgbClr val="3366FF"/>
                </a:solidFill>
              </a:rPr>
              <a:t>Reading underpins children’s access to the curriculum </a:t>
            </a:r>
          </a:p>
          <a:p>
            <a:pPr algn="ctr"/>
            <a:r>
              <a:rPr lang="en-US" dirty="0">
                <a:solidFill>
                  <a:srgbClr val="3366FF"/>
                </a:solidFill>
              </a:rPr>
              <a:t>and clearly impacts on their achievement</a:t>
            </a:r>
          </a:p>
        </p:txBody>
      </p:sp>
    </p:spTree>
    <p:extLst>
      <p:ext uri="{BB962C8B-B14F-4D97-AF65-F5344CB8AC3E}">
        <p14:creationId xmlns:p14="http://schemas.microsoft.com/office/powerpoint/2010/main" val="310738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9168" y="630838"/>
            <a:ext cx="8245052" cy="3046988"/>
          </a:xfrm>
          <a:prstGeom prst="rect">
            <a:avLst/>
          </a:prstGeom>
          <a:noFill/>
        </p:spPr>
        <p:txBody>
          <a:bodyPr wrap="square" lIns="91440" tIns="45720" rIns="91440" bIns="45720" rtlCol="0" anchor="t">
            <a:spAutoFit/>
          </a:bodyPr>
          <a:lstStyle/>
          <a:p>
            <a:r>
              <a:rPr lang="en-US" sz="2400" b="1" dirty="0">
                <a:solidFill>
                  <a:srgbClr val="0000FF"/>
                </a:solidFill>
              </a:rPr>
              <a:t>Once children have a secure knowledge of a number of</a:t>
            </a:r>
          </a:p>
          <a:p>
            <a:r>
              <a:rPr lang="en-US" sz="2400" b="1" dirty="0">
                <a:solidFill>
                  <a:srgbClr val="0000FF"/>
                </a:solidFill>
              </a:rPr>
              <a:t>GPC’s (Grapheme Phoneme Correspondences)</a:t>
            </a:r>
          </a:p>
          <a:p>
            <a:r>
              <a:rPr lang="en-US" sz="2400" b="1" dirty="0">
                <a:solidFill>
                  <a:srgbClr val="0000FF"/>
                </a:solidFill>
              </a:rPr>
              <a:t>and are confidently blending, they will be ready for </a:t>
            </a:r>
          </a:p>
          <a:p>
            <a:r>
              <a:rPr lang="en-US" sz="2400" b="1" dirty="0">
                <a:solidFill>
                  <a:srgbClr val="0000FF"/>
                </a:solidFill>
              </a:rPr>
              <a:t>reading books.</a:t>
            </a:r>
            <a:endParaRPr lang="en-US" sz="2400" dirty="0">
              <a:solidFill>
                <a:srgbClr val="0000FF"/>
              </a:solidFill>
            </a:endParaRPr>
          </a:p>
          <a:p>
            <a:endParaRPr lang="en-US" sz="2400" dirty="0">
              <a:solidFill>
                <a:srgbClr val="0000FF"/>
              </a:solidFill>
            </a:endParaRPr>
          </a:p>
          <a:p>
            <a:r>
              <a:rPr lang="en-US" sz="2400" b="1" dirty="0">
                <a:solidFill>
                  <a:srgbClr val="0000FF"/>
                </a:solidFill>
              </a:rPr>
              <a:t>Prior to this they will have wordless books which develop</a:t>
            </a:r>
            <a:endParaRPr lang="en-US" sz="2400" b="1" dirty="0">
              <a:solidFill>
                <a:srgbClr val="0000FF"/>
              </a:solidFill>
              <a:cs typeface="Calibri"/>
            </a:endParaRPr>
          </a:p>
          <a:p>
            <a:r>
              <a:rPr lang="en-US" sz="2400" b="1" dirty="0">
                <a:solidFill>
                  <a:srgbClr val="0000FF"/>
                </a:solidFill>
              </a:rPr>
              <a:t>great language skills and teach children the layout of books</a:t>
            </a:r>
          </a:p>
          <a:p>
            <a:r>
              <a:rPr lang="en-US" sz="2400" b="1" dirty="0">
                <a:solidFill>
                  <a:srgbClr val="0000FF"/>
                </a:solidFill>
              </a:rPr>
              <a:t>and how to handle books.</a:t>
            </a:r>
          </a:p>
        </p:txBody>
      </p:sp>
      <p:pic>
        <p:nvPicPr>
          <p:cNvPr id="6" name="Picture 5" descr="x500_c2a649fc-eedf-4e04-859a-987ae534fbee_600x60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1368" y="4519002"/>
            <a:ext cx="1648341" cy="1559331"/>
          </a:xfrm>
          <a:prstGeom prst="rect">
            <a:avLst/>
          </a:prstGeom>
        </p:spPr>
      </p:pic>
      <p:pic>
        <p:nvPicPr>
          <p:cNvPr id="7" name="Picture 6" descr="x500_937ce1c2-a586-437a-92b3-aff4249770f7_600x60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3069" y="4519002"/>
            <a:ext cx="1619263" cy="1531823"/>
          </a:xfrm>
          <a:prstGeom prst="rect">
            <a:avLst/>
          </a:prstGeom>
        </p:spPr>
      </p:pic>
      <p:pic>
        <p:nvPicPr>
          <p:cNvPr id="8" name="Picture 7" descr="x500_2bc7c73f-0e05-4c9b-8c60-96ea2f6917ff_600x600.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2397" y="4601059"/>
            <a:ext cx="1558306" cy="1477274"/>
          </a:xfrm>
          <a:prstGeom prst="rect">
            <a:avLst/>
          </a:prstGeom>
        </p:spPr>
      </p:pic>
    </p:spTree>
    <p:extLst>
      <p:ext uri="{BB962C8B-B14F-4D97-AF65-F5344CB8AC3E}">
        <p14:creationId xmlns:p14="http://schemas.microsoft.com/office/powerpoint/2010/main" val="1684065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image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903" y="109098"/>
            <a:ext cx="2717777" cy="1358889"/>
          </a:xfrm>
          <a:prstGeom prst="rect">
            <a:avLst/>
          </a:prstGeom>
        </p:spPr>
      </p:pic>
      <p:sp>
        <p:nvSpPr>
          <p:cNvPr id="7" name="TextBox 6"/>
          <p:cNvSpPr txBox="1"/>
          <p:nvPr/>
        </p:nvSpPr>
        <p:spPr>
          <a:xfrm>
            <a:off x="2931736" y="465378"/>
            <a:ext cx="4382029" cy="646331"/>
          </a:xfrm>
          <a:prstGeom prst="rect">
            <a:avLst/>
          </a:prstGeom>
          <a:noFill/>
        </p:spPr>
        <p:txBody>
          <a:bodyPr wrap="none" rtlCol="0">
            <a:spAutoFit/>
          </a:bodyPr>
          <a:lstStyle/>
          <a:p>
            <a:r>
              <a:rPr lang="en-US" sz="3600" dirty="0">
                <a:solidFill>
                  <a:srgbClr val="FF6600"/>
                </a:solidFill>
              </a:rPr>
              <a:t>How we teach reading</a:t>
            </a:r>
          </a:p>
        </p:txBody>
      </p:sp>
      <p:sp>
        <p:nvSpPr>
          <p:cNvPr id="11" name="TextBox 10"/>
          <p:cNvSpPr txBox="1"/>
          <p:nvPr/>
        </p:nvSpPr>
        <p:spPr>
          <a:xfrm>
            <a:off x="147903" y="2121870"/>
            <a:ext cx="3905556" cy="1200329"/>
          </a:xfrm>
          <a:prstGeom prst="rect">
            <a:avLst/>
          </a:prstGeom>
          <a:noFill/>
        </p:spPr>
        <p:txBody>
          <a:bodyPr wrap="none" rtlCol="0">
            <a:spAutoFit/>
          </a:bodyPr>
          <a:lstStyle/>
          <a:p>
            <a:r>
              <a:rPr lang="en-US" sz="2400" u="sng" dirty="0">
                <a:solidFill>
                  <a:srgbClr val="7030A0"/>
                </a:solidFill>
              </a:rPr>
              <a:t>Reading practice sessions are:</a:t>
            </a:r>
          </a:p>
          <a:p>
            <a:endParaRPr lang="en-US" sz="2400" dirty="0">
              <a:solidFill>
                <a:srgbClr val="7030A0"/>
              </a:solidFill>
            </a:endParaRPr>
          </a:p>
          <a:p>
            <a:endParaRPr lang="en-US" sz="2400" dirty="0">
              <a:solidFill>
                <a:srgbClr val="7030A0"/>
              </a:solidFill>
            </a:endParaRPr>
          </a:p>
        </p:txBody>
      </p:sp>
      <p:sp>
        <p:nvSpPr>
          <p:cNvPr id="14" name="TextBox 13"/>
          <p:cNvSpPr txBox="1"/>
          <p:nvPr/>
        </p:nvSpPr>
        <p:spPr>
          <a:xfrm>
            <a:off x="305556" y="2952866"/>
            <a:ext cx="2730235" cy="369332"/>
          </a:xfrm>
          <a:prstGeom prst="rect">
            <a:avLst/>
          </a:prstGeom>
          <a:noFill/>
        </p:spPr>
        <p:txBody>
          <a:bodyPr wrap="none" rtlCol="0">
            <a:spAutoFit/>
          </a:bodyPr>
          <a:lstStyle/>
          <a:p>
            <a:r>
              <a:rPr lang="en-US" b="1" dirty="0">
                <a:solidFill>
                  <a:srgbClr val="7030A0"/>
                </a:solidFill>
              </a:rPr>
              <a:t>Timetabled 3 times a week</a:t>
            </a:r>
          </a:p>
        </p:txBody>
      </p:sp>
      <p:sp>
        <p:nvSpPr>
          <p:cNvPr id="17" name="TextBox 16"/>
          <p:cNvSpPr txBox="1"/>
          <p:nvPr/>
        </p:nvSpPr>
        <p:spPr>
          <a:xfrm>
            <a:off x="439237" y="3775533"/>
            <a:ext cx="3055837" cy="646331"/>
          </a:xfrm>
          <a:prstGeom prst="rect">
            <a:avLst/>
          </a:prstGeom>
          <a:noFill/>
        </p:spPr>
        <p:txBody>
          <a:bodyPr wrap="none" lIns="91440" tIns="45720" rIns="91440" bIns="45720" rtlCol="0" anchor="t">
            <a:spAutoFit/>
          </a:bodyPr>
          <a:lstStyle/>
          <a:p>
            <a:r>
              <a:rPr lang="en-US" b="1" dirty="0">
                <a:solidFill>
                  <a:srgbClr val="7030A0"/>
                </a:solidFill>
              </a:rPr>
              <a:t>Taught by a trained teacher or</a:t>
            </a:r>
          </a:p>
          <a:p>
            <a:r>
              <a:rPr lang="en-US" b="1" dirty="0">
                <a:solidFill>
                  <a:srgbClr val="7030A0"/>
                </a:solidFill>
              </a:rPr>
              <a:t> teaching assistant</a:t>
            </a:r>
          </a:p>
        </p:txBody>
      </p:sp>
      <p:sp>
        <p:nvSpPr>
          <p:cNvPr id="21" name="TextBox 20"/>
          <p:cNvSpPr txBox="1"/>
          <p:nvPr/>
        </p:nvSpPr>
        <p:spPr>
          <a:xfrm>
            <a:off x="539595" y="4962029"/>
            <a:ext cx="2320379" cy="369332"/>
          </a:xfrm>
          <a:prstGeom prst="rect">
            <a:avLst/>
          </a:prstGeom>
          <a:noFill/>
        </p:spPr>
        <p:txBody>
          <a:bodyPr wrap="none" rtlCol="0">
            <a:spAutoFit/>
          </a:bodyPr>
          <a:lstStyle/>
          <a:p>
            <a:r>
              <a:rPr lang="en-US" b="1" dirty="0">
                <a:solidFill>
                  <a:srgbClr val="7030A0"/>
                </a:solidFill>
              </a:rPr>
              <a:t>Taught in small groups</a:t>
            </a:r>
          </a:p>
        </p:txBody>
      </p:sp>
      <p:sp>
        <p:nvSpPr>
          <p:cNvPr id="23" name="TextBox 22"/>
          <p:cNvSpPr txBox="1"/>
          <p:nvPr/>
        </p:nvSpPr>
        <p:spPr>
          <a:xfrm>
            <a:off x="5761137" y="2121869"/>
            <a:ext cx="1474571" cy="461665"/>
          </a:xfrm>
          <a:prstGeom prst="rect">
            <a:avLst/>
          </a:prstGeom>
          <a:noFill/>
        </p:spPr>
        <p:txBody>
          <a:bodyPr wrap="none" rtlCol="0">
            <a:spAutoFit/>
          </a:bodyPr>
          <a:lstStyle/>
          <a:p>
            <a:r>
              <a:rPr lang="en-US" sz="2400" u="sng" dirty="0">
                <a:solidFill>
                  <a:srgbClr val="3366FF"/>
                </a:solidFill>
              </a:rPr>
              <a:t>Books are</a:t>
            </a:r>
            <a:r>
              <a:rPr lang="en-US" sz="2000" u="sng" dirty="0">
                <a:solidFill>
                  <a:srgbClr val="3366FF"/>
                </a:solidFill>
              </a:rPr>
              <a:t>:</a:t>
            </a:r>
          </a:p>
        </p:txBody>
      </p:sp>
      <p:sp>
        <p:nvSpPr>
          <p:cNvPr id="25" name="Rectangle 24"/>
          <p:cNvSpPr/>
          <p:nvPr/>
        </p:nvSpPr>
        <p:spPr>
          <a:xfrm>
            <a:off x="5761137" y="2852203"/>
            <a:ext cx="2618210" cy="923330"/>
          </a:xfrm>
          <a:prstGeom prst="rect">
            <a:avLst/>
          </a:prstGeom>
        </p:spPr>
        <p:txBody>
          <a:bodyPr wrap="square">
            <a:spAutoFit/>
          </a:bodyPr>
          <a:lstStyle/>
          <a:p>
            <a:r>
              <a:rPr lang="en-US" b="1" dirty="0">
                <a:solidFill>
                  <a:srgbClr val="3366FF"/>
                </a:solidFill>
              </a:rPr>
              <a:t>Matched to children’s</a:t>
            </a:r>
          </a:p>
          <a:p>
            <a:r>
              <a:rPr lang="en-US" b="1" dirty="0">
                <a:solidFill>
                  <a:srgbClr val="3366FF"/>
                </a:solidFill>
              </a:rPr>
              <a:t>secure phonic knowledge </a:t>
            </a:r>
          </a:p>
          <a:p>
            <a:r>
              <a:rPr lang="en-US" b="1" dirty="0">
                <a:solidFill>
                  <a:srgbClr val="3366FF"/>
                </a:solidFill>
              </a:rPr>
              <a:t>and word reading</a:t>
            </a:r>
          </a:p>
        </p:txBody>
      </p:sp>
      <p:sp>
        <p:nvSpPr>
          <p:cNvPr id="27" name="Rectangle 26"/>
          <p:cNvSpPr/>
          <p:nvPr/>
        </p:nvSpPr>
        <p:spPr>
          <a:xfrm>
            <a:off x="5761137" y="4154201"/>
            <a:ext cx="1866665" cy="369332"/>
          </a:xfrm>
          <a:prstGeom prst="rect">
            <a:avLst/>
          </a:prstGeom>
        </p:spPr>
        <p:txBody>
          <a:bodyPr wrap="none">
            <a:spAutoFit/>
          </a:bodyPr>
          <a:lstStyle/>
          <a:p>
            <a:r>
              <a:rPr lang="en-US" b="1" dirty="0">
                <a:solidFill>
                  <a:srgbClr val="3366FF"/>
                </a:solidFill>
              </a:rPr>
              <a:t> Read three times</a:t>
            </a:r>
          </a:p>
        </p:txBody>
      </p:sp>
      <p:sp>
        <p:nvSpPr>
          <p:cNvPr id="29" name="Rectangle 28"/>
          <p:cNvSpPr/>
          <p:nvPr/>
        </p:nvSpPr>
        <p:spPr>
          <a:xfrm>
            <a:off x="5827760" y="5146695"/>
            <a:ext cx="1213281" cy="369332"/>
          </a:xfrm>
          <a:prstGeom prst="rect">
            <a:avLst/>
          </a:prstGeom>
        </p:spPr>
        <p:txBody>
          <a:bodyPr wrap="none">
            <a:spAutoFit/>
          </a:bodyPr>
          <a:lstStyle/>
          <a:p>
            <a:r>
              <a:rPr lang="en-US" b="1" dirty="0">
                <a:solidFill>
                  <a:srgbClr val="3366FF"/>
                </a:solidFill>
              </a:rPr>
              <a:t>Sent home</a:t>
            </a:r>
          </a:p>
        </p:txBody>
      </p:sp>
    </p:spTree>
    <p:extLst>
      <p:ext uri="{BB962C8B-B14F-4D97-AF65-F5344CB8AC3E}">
        <p14:creationId xmlns:p14="http://schemas.microsoft.com/office/powerpoint/2010/main" val="1342858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13152" y="438412"/>
            <a:ext cx="8676844" cy="5814534"/>
          </a:xfrm>
          <a:prstGeom prst="rect">
            <a:avLst/>
          </a:prstGeom>
          <a:noFill/>
        </p:spPr>
        <p:txBody>
          <a:bodyPr wrap="square" rtlCol="0">
            <a:spAutoFit/>
          </a:bodyPr>
          <a:lstStyle/>
          <a:p>
            <a:r>
              <a:rPr lang="en-US" b="1" dirty="0">
                <a:solidFill>
                  <a:srgbClr val="3366FF"/>
                </a:solidFill>
              </a:rPr>
              <a:t>Reading practice books are carefully matched so children can read </a:t>
            </a:r>
          </a:p>
          <a:p>
            <a:r>
              <a:rPr lang="en-US" b="1" dirty="0">
                <a:solidFill>
                  <a:srgbClr val="3366FF"/>
                </a:solidFill>
              </a:rPr>
              <a:t>fluently and independently.</a:t>
            </a:r>
          </a:p>
          <a:p>
            <a:endParaRPr lang="en-US" b="1" dirty="0">
              <a:solidFill>
                <a:srgbClr val="3366FF"/>
              </a:solidFill>
            </a:endParaRPr>
          </a:p>
          <a:p>
            <a:r>
              <a:rPr lang="en-US" b="1" dirty="0">
                <a:solidFill>
                  <a:srgbClr val="3366FF"/>
                </a:solidFill>
              </a:rPr>
              <a:t>3 Reads </a:t>
            </a:r>
            <a:r>
              <a:rPr lang="mr-IN" b="1" dirty="0">
                <a:solidFill>
                  <a:srgbClr val="3366FF"/>
                </a:solidFill>
              </a:rPr>
              <a:t>–</a:t>
            </a:r>
            <a:r>
              <a:rPr lang="en-US" b="1" dirty="0">
                <a:solidFill>
                  <a:srgbClr val="3366FF"/>
                </a:solidFill>
              </a:rPr>
              <a:t> each one begins with some quick sounds and words practice.</a:t>
            </a:r>
          </a:p>
          <a:p>
            <a:endParaRPr lang="en-US" b="1" dirty="0">
              <a:solidFill>
                <a:srgbClr val="3366FF"/>
              </a:solidFill>
            </a:endParaRPr>
          </a:p>
          <a:p>
            <a:pPr marL="342900" indent="-342900">
              <a:buAutoNum type="arabicPeriod"/>
            </a:pPr>
            <a:r>
              <a:rPr lang="en-US" b="1" dirty="0">
                <a:solidFill>
                  <a:srgbClr val="3366FF"/>
                </a:solidFill>
              </a:rPr>
              <a:t>Decoding</a:t>
            </a:r>
          </a:p>
          <a:p>
            <a:pPr marL="342900" indent="-342900">
              <a:buAutoNum type="arabicPeriod"/>
            </a:pPr>
            <a:endParaRPr lang="en-US" b="1" dirty="0">
              <a:solidFill>
                <a:srgbClr val="3366FF"/>
              </a:solidFill>
            </a:endParaRPr>
          </a:p>
          <a:p>
            <a:pPr marL="342900" indent="-342900">
              <a:buAutoNum type="arabicPeriod"/>
            </a:pPr>
            <a:endParaRPr lang="en-US" b="1" dirty="0">
              <a:solidFill>
                <a:srgbClr val="3366FF"/>
              </a:solidFill>
            </a:endParaRPr>
          </a:p>
          <a:p>
            <a:pPr marL="342900" indent="-342900">
              <a:buAutoNum type="arabicPeriod"/>
            </a:pPr>
            <a:r>
              <a:rPr lang="en-US" b="1" dirty="0">
                <a:solidFill>
                  <a:srgbClr val="3366FF"/>
                </a:solidFill>
              </a:rPr>
              <a:t>Prosody</a:t>
            </a:r>
          </a:p>
          <a:p>
            <a:r>
              <a:rPr lang="en-US" b="1" dirty="0">
                <a:solidFill>
                  <a:srgbClr val="3366FF"/>
                </a:solidFill>
              </a:rPr>
              <a:t>      (intonation, expression)</a:t>
            </a:r>
          </a:p>
          <a:p>
            <a:pPr marL="342900" indent="-342900">
              <a:buAutoNum type="arabicPeriod"/>
            </a:pPr>
            <a:endParaRPr lang="en-US" b="1" dirty="0">
              <a:solidFill>
                <a:srgbClr val="3366FF"/>
              </a:solidFill>
            </a:endParaRPr>
          </a:p>
          <a:p>
            <a:r>
              <a:rPr lang="en-US" b="1" dirty="0">
                <a:solidFill>
                  <a:srgbClr val="3366FF"/>
                </a:solidFill>
              </a:rPr>
              <a:t>3.   Comprehension</a:t>
            </a:r>
          </a:p>
          <a:p>
            <a:endParaRPr lang="en-US" b="1" dirty="0">
              <a:solidFill>
                <a:srgbClr val="3366FF"/>
              </a:solidFill>
            </a:endParaRPr>
          </a:p>
          <a:p>
            <a:endParaRPr lang="en-US" b="1" dirty="0">
              <a:solidFill>
                <a:srgbClr val="3366FF"/>
              </a:solidFill>
            </a:endParaRPr>
          </a:p>
          <a:p>
            <a:r>
              <a:rPr lang="en-US" b="1" dirty="0">
                <a:solidFill>
                  <a:srgbClr val="3366FF"/>
                </a:solidFill>
              </a:rPr>
              <a:t>When children take their book home to read the aim is for them to be developing </a:t>
            </a:r>
          </a:p>
          <a:p>
            <a:r>
              <a:rPr lang="en-US" b="1" dirty="0">
                <a:solidFill>
                  <a:srgbClr val="3366FF"/>
                </a:solidFill>
              </a:rPr>
              <a:t>fluency.</a:t>
            </a:r>
            <a:r>
              <a:rPr lang="en-US" b="1" dirty="0">
                <a:solidFill>
                  <a:srgbClr val="FF0000"/>
                </a:solidFill>
              </a:rPr>
              <a:t> </a:t>
            </a:r>
            <a:r>
              <a:rPr lang="en-US" b="1" dirty="0">
                <a:solidFill>
                  <a:srgbClr val="3366FF"/>
                </a:solidFill>
              </a:rPr>
              <a:t>Please do not worry that a book is too easy </a:t>
            </a:r>
            <a:r>
              <a:rPr lang="mr-IN" b="1" dirty="0">
                <a:solidFill>
                  <a:srgbClr val="3366FF"/>
                </a:solidFill>
              </a:rPr>
              <a:t>–</a:t>
            </a:r>
            <a:r>
              <a:rPr lang="en-US" b="1" dirty="0">
                <a:solidFill>
                  <a:srgbClr val="3366FF"/>
                </a:solidFill>
              </a:rPr>
              <a:t> your child needs to develop</a:t>
            </a:r>
          </a:p>
          <a:p>
            <a:r>
              <a:rPr lang="en-US" b="1" dirty="0">
                <a:solidFill>
                  <a:srgbClr val="3366FF"/>
                </a:solidFill>
              </a:rPr>
              <a:t>fluency and confidence in reading.  Re-reading a book  that they have had before</a:t>
            </a:r>
          </a:p>
          <a:p>
            <a:r>
              <a:rPr lang="en-US" b="1" dirty="0">
                <a:solidFill>
                  <a:srgbClr val="3366FF"/>
                </a:solidFill>
              </a:rPr>
              <a:t>helps to develop fluency too </a:t>
            </a:r>
            <a:r>
              <a:rPr lang="mr-IN" b="1" dirty="0">
                <a:solidFill>
                  <a:srgbClr val="3366FF"/>
                </a:solidFill>
              </a:rPr>
              <a:t>–</a:t>
            </a:r>
            <a:r>
              <a:rPr lang="en-US" b="1" dirty="0">
                <a:solidFill>
                  <a:srgbClr val="3366FF"/>
                </a:solidFill>
              </a:rPr>
              <a:t> this is the goal.</a:t>
            </a:r>
          </a:p>
          <a:p>
            <a:endParaRPr lang="en-US" b="1" dirty="0">
              <a:solidFill>
                <a:srgbClr val="3366FF"/>
              </a:solidFill>
            </a:endParaRPr>
          </a:p>
          <a:p>
            <a:r>
              <a:rPr lang="en-US" b="1" dirty="0">
                <a:solidFill>
                  <a:srgbClr val="3366FF"/>
                </a:solidFill>
              </a:rPr>
              <a:t>Celebrate their success!!!</a:t>
            </a:r>
          </a:p>
        </p:txBody>
      </p:sp>
      <p:pic>
        <p:nvPicPr>
          <p:cNvPr id="7" name="Picture 6" descr="downloa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1999" y="2158771"/>
            <a:ext cx="3472783" cy="2013037"/>
          </a:xfrm>
          <a:prstGeom prst="rect">
            <a:avLst/>
          </a:prstGeom>
        </p:spPr>
      </p:pic>
    </p:spTree>
    <p:extLst>
      <p:ext uri="{BB962C8B-B14F-4D97-AF65-F5344CB8AC3E}">
        <p14:creationId xmlns:p14="http://schemas.microsoft.com/office/powerpoint/2010/main" val="1931419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2680" y="179247"/>
            <a:ext cx="8075609" cy="7355860"/>
          </a:xfrm>
          <a:prstGeom prst="rect">
            <a:avLst/>
          </a:prstGeom>
          <a:noFill/>
        </p:spPr>
        <p:txBody>
          <a:bodyPr wrap="none" lIns="91440" tIns="45720" rIns="91440" bIns="45720" rtlCol="0" anchor="t">
            <a:spAutoFit/>
          </a:bodyPr>
          <a:lstStyle/>
          <a:p>
            <a:r>
              <a:rPr lang="en-US" sz="3200" b="1" u="sng" dirty="0">
                <a:solidFill>
                  <a:srgbClr val="7030A0"/>
                </a:solidFill>
              </a:rPr>
              <a:t>How do we decide which books children read?</a:t>
            </a:r>
          </a:p>
          <a:p>
            <a:endParaRPr lang="en-US" b="1" dirty="0"/>
          </a:p>
          <a:p>
            <a:r>
              <a:rPr lang="en-US" sz="1600" b="1" dirty="0">
                <a:solidFill>
                  <a:srgbClr val="3366FF"/>
                </a:solidFill>
              </a:rPr>
              <a:t>Children are assessed, then LW matches which books </a:t>
            </a:r>
          </a:p>
          <a:p>
            <a:r>
              <a:rPr lang="en-US" sz="1600" b="1" dirty="0">
                <a:solidFill>
                  <a:srgbClr val="3366FF"/>
                </a:solidFill>
              </a:rPr>
              <a:t>Should be allocated for their secure phonic knowledge.</a:t>
            </a:r>
          </a:p>
          <a:p>
            <a:endParaRPr lang="en-US" sz="1600" b="1" dirty="0"/>
          </a:p>
          <a:p>
            <a:endParaRPr lang="en-US" sz="1600" b="1" dirty="0"/>
          </a:p>
          <a:p>
            <a:r>
              <a:rPr lang="en-US" sz="1600" b="1" dirty="0">
                <a:solidFill>
                  <a:srgbClr val="3366FF"/>
                </a:solidFill>
              </a:rPr>
              <a:t>Children will take their Reading Practice Book home</a:t>
            </a:r>
          </a:p>
          <a:p>
            <a:r>
              <a:rPr lang="en-US" sz="1600" b="1" dirty="0">
                <a:solidFill>
                  <a:srgbClr val="3366FF"/>
                </a:solidFill>
              </a:rPr>
              <a:t>(after reading it 3 times in school).</a:t>
            </a:r>
          </a:p>
          <a:p>
            <a:endParaRPr lang="en-US" sz="1600" b="1" dirty="0">
              <a:solidFill>
                <a:srgbClr val="3366FF"/>
              </a:solidFill>
            </a:endParaRPr>
          </a:p>
          <a:p>
            <a:endParaRPr lang="en-US" sz="1600" b="1" dirty="0">
              <a:solidFill>
                <a:srgbClr val="3366FF"/>
              </a:solidFill>
            </a:endParaRPr>
          </a:p>
          <a:p>
            <a:r>
              <a:rPr lang="en-US" sz="1600" b="1" dirty="0">
                <a:solidFill>
                  <a:srgbClr val="3366FF"/>
                </a:solidFill>
              </a:rPr>
              <a:t>Share the front cover page before reading – this </a:t>
            </a:r>
          </a:p>
          <a:p>
            <a:r>
              <a:rPr lang="en-US" sz="1600" b="1" dirty="0">
                <a:solidFill>
                  <a:srgbClr val="3366FF"/>
                </a:solidFill>
              </a:rPr>
              <a:t>covers the sounds and words contained in the book.</a:t>
            </a:r>
            <a:endParaRPr lang="en-US" sz="1600" b="1" dirty="0">
              <a:solidFill>
                <a:srgbClr val="3366FF"/>
              </a:solidFill>
              <a:cs typeface="Calibri"/>
            </a:endParaRPr>
          </a:p>
          <a:p>
            <a:endParaRPr lang="en-US" sz="1600" b="1" dirty="0">
              <a:solidFill>
                <a:srgbClr val="3366FF"/>
              </a:solidFill>
            </a:endParaRPr>
          </a:p>
          <a:p>
            <a:endParaRPr lang="en-US" sz="1600" b="1" dirty="0">
              <a:solidFill>
                <a:srgbClr val="3366FF"/>
              </a:solidFill>
            </a:endParaRPr>
          </a:p>
          <a:p>
            <a:r>
              <a:rPr lang="en-US" sz="1600" b="1" dirty="0">
                <a:solidFill>
                  <a:srgbClr val="3366FF"/>
                </a:solidFill>
              </a:rPr>
              <a:t>Celebrate, praise, talk about the book with you child.</a:t>
            </a:r>
          </a:p>
          <a:p>
            <a:endParaRPr lang="en-US" sz="1600" b="1" dirty="0">
              <a:solidFill>
                <a:srgbClr val="3366FF"/>
              </a:solidFill>
            </a:endParaRPr>
          </a:p>
          <a:p>
            <a:endParaRPr lang="en-US" sz="1600" b="1" dirty="0">
              <a:solidFill>
                <a:srgbClr val="3366FF"/>
              </a:solidFill>
            </a:endParaRPr>
          </a:p>
          <a:p>
            <a:r>
              <a:rPr lang="en-US" sz="1600" b="1" dirty="0">
                <a:solidFill>
                  <a:srgbClr val="3366FF"/>
                </a:solidFill>
              </a:rPr>
              <a:t>Please make sure books are in book bags and</a:t>
            </a:r>
          </a:p>
          <a:p>
            <a:r>
              <a:rPr lang="en-US" sz="1600" b="1" dirty="0">
                <a:solidFill>
                  <a:srgbClr val="3366FF"/>
                </a:solidFill>
              </a:rPr>
              <a:t>always returned on Wednesday as they will be </a:t>
            </a:r>
            <a:endParaRPr lang="en-US" sz="1600" b="1" dirty="0">
              <a:solidFill>
                <a:srgbClr val="3366FF"/>
              </a:solidFill>
              <a:cs typeface="Calibri"/>
            </a:endParaRPr>
          </a:p>
          <a:p>
            <a:r>
              <a:rPr lang="en-US" sz="1600" b="1" dirty="0">
                <a:solidFill>
                  <a:srgbClr val="3366FF"/>
                </a:solidFill>
              </a:rPr>
              <a:t>needed for other groups. Initially children will access </a:t>
            </a:r>
          </a:p>
          <a:p>
            <a:r>
              <a:rPr lang="en-US" sz="1600" b="1" dirty="0">
                <a:solidFill>
                  <a:srgbClr val="3366FF"/>
                </a:solidFill>
              </a:rPr>
              <a:t>their e-books until enough sounds have been covered</a:t>
            </a:r>
          </a:p>
          <a:p>
            <a:r>
              <a:rPr lang="en-US" sz="1600" b="1" dirty="0">
                <a:solidFill>
                  <a:srgbClr val="3366FF"/>
                </a:solidFill>
              </a:rPr>
              <a:t>and children can read a variety of books.</a:t>
            </a:r>
            <a:endParaRPr lang="en-US" sz="1600" b="1" dirty="0">
              <a:solidFill>
                <a:srgbClr val="3366FF"/>
              </a:solidFill>
              <a:cs typeface="Calibri"/>
            </a:endParaRPr>
          </a:p>
          <a:p>
            <a:endParaRPr lang="en-US" sz="1600" b="1" dirty="0"/>
          </a:p>
          <a:p>
            <a:r>
              <a:rPr lang="en-US" sz="1600" b="1" dirty="0">
                <a:solidFill>
                  <a:srgbClr val="3366FF"/>
                </a:solidFill>
              </a:rPr>
              <a:t>Please take care of our books, plastic wallets will be </a:t>
            </a:r>
          </a:p>
          <a:p>
            <a:r>
              <a:rPr lang="en-US" sz="1600" b="1" dirty="0">
                <a:solidFill>
                  <a:srgbClr val="3366FF"/>
                </a:solidFill>
              </a:rPr>
              <a:t>provided to store them in.</a:t>
            </a:r>
            <a:endParaRPr lang="en-US" sz="1600" b="1" dirty="0">
              <a:solidFill>
                <a:srgbClr val="3366FF"/>
              </a:solidFill>
              <a:cs typeface="Calibri"/>
            </a:endParaRPr>
          </a:p>
          <a:p>
            <a:endParaRPr lang="en-US" dirty="0"/>
          </a:p>
          <a:p>
            <a:endParaRPr lang="en-US" dirty="0"/>
          </a:p>
          <a:p>
            <a:endParaRPr lang="en-US" dirty="0"/>
          </a:p>
        </p:txBody>
      </p:sp>
      <p:pic>
        <p:nvPicPr>
          <p:cNvPr id="5" name="Picture 4" descr="x500_2a37ccd3-a672-4877-b56b-b9fb9356dbb6_600x60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0305" y="764349"/>
            <a:ext cx="1427461" cy="1353233"/>
          </a:xfrm>
          <a:prstGeom prst="rect">
            <a:avLst/>
          </a:prstGeom>
        </p:spPr>
      </p:pic>
      <p:pic>
        <p:nvPicPr>
          <p:cNvPr id="6" name="Picture 5" descr="x500_cb1dee7d-f67f-4777-96f8-7377cf742f41_600x600.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4920" y="2117582"/>
            <a:ext cx="1438350" cy="1363556"/>
          </a:xfrm>
          <a:prstGeom prst="rect">
            <a:avLst/>
          </a:prstGeom>
        </p:spPr>
      </p:pic>
      <p:pic>
        <p:nvPicPr>
          <p:cNvPr id="7" name="Picture 6" descr="x500_db356d57-2de5-436c-b048-0df9c89d4286_1024x1024.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62262" y="2334224"/>
            <a:ext cx="1305301" cy="1613353"/>
          </a:xfrm>
          <a:prstGeom prst="rect">
            <a:avLst/>
          </a:prstGeom>
        </p:spPr>
      </p:pic>
      <p:pic>
        <p:nvPicPr>
          <p:cNvPr id="8" name="Picture 7">
            <a:extLst>
              <a:ext uri="{FF2B5EF4-FFF2-40B4-BE49-F238E27FC236}">
                <a16:creationId xmlns:a16="http://schemas.microsoft.com/office/drawing/2014/main" id="{024B95C4-180A-41A9-8877-F6F1C203016D}"/>
              </a:ext>
            </a:extLst>
          </p:cNvPr>
          <p:cNvPicPr>
            <a:picLocks noChangeAspect="1"/>
          </p:cNvPicPr>
          <p:nvPr/>
        </p:nvPicPr>
        <p:blipFill>
          <a:blip r:embed="rId6"/>
          <a:stretch>
            <a:fillRect/>
          </a:stretch>
        </p:blipFill>
        <p:spPr>
          <a:xfrm>
            <a:off x="5517281" y="4149547"/>
            <a:ext cx="3091008" cy="2522450"/>
          </a:xfrm>
          <a:prstGeom prst="rect">
            <a:avLst/>
          </a:prstGeom>
        </p:spPr>
      </p:pic>
    </p:spTree>
    <p:extLst>
      <p:ext uri="{BB962C8B-B14F-4D97-AF65-F5344CB8AC3E}">
        <p14:creationId xmlns:p14="http://schemas.microsoft.com/office/powerpoint/2010/main" val="39921351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7477" y="1204941"/>
            <a:ext cx="7728050" cy="4893647"/>
          </a:xfrm>
          <a:prstGeom prst="rect">
            <a:avLst/>
          </a:prstGeom>
        </p:spPr>
        <p:txBody>
          <a:bodyPr wrap="square" lIns="91440" tIns="45720" rIns="91440" bIns="45720" anchor="t">
            <a:spAutoFit/>
          </a:bodyPr>
          <a:lstStyle/>
          <a:p>
            <a:r>
              <a:rPr lang="en-US" sz="2400" dirty="0">
                <a:solidFill>
                  <a:srgbClr val="3366FF"/>
                </a:solidFill>
              </a:rPr>
              <a:t>Children will also have the opportunity to bring home a ‘reading for pleasure book’ from our class library each week.</a:t>
            </a:r>
          </a:p>
          <a:p>
            <a:endParaRPr lang="en-US" sz="2400" dirty="0">
              <a:solidFill>
                <a:srgbClr val="3366FF"/>
              </a:solidFill>
            </a:endParaRPr>
          </a:p>
          <a:p>
            <a:r>
              <a:rPr lang="en-US" sz="2400" dirty="0">
                <a:solidFill>
                  <a:srgbClr val="3366FF"/>
                </a:solidFill>
              </a:rPr>
              <a:t>To become lifelong readers, it is essential that they read for pleasure.</a:t>
            </a:r>
          </a:p>
          <a:p>
            <a:endParaRPr lang="en-US" sz="2400" dirty="0">
              <a:solidFill>
                <a:srgbClr val="3366FF"/>
              </a:solidFill>
            </a:endParaRPr>
          </a:p>
          <a:p>
            <a:r>
              <a:rPr lang="en-US" sz="2400" dirty="0">
                <a:solidFill>
                  <a:srgbClr val="3366FF"/>
                </a:solidFill>
              </a:rPr>
              <a:t>Children </a:t>
            </a:r>
            <a:r>
              <a:rPr lang="en-US" sz="2400" b="1" dirty="0">
                <a:solidFill>
                  <a:srgbClr val="3366FF"/>
                </a:solidFill>
              </a:rPr>
              <a:t>will not </a:t>
            </a:r>
            <a:r>
              <a:rPr lang="en-US" sz="2400" dirty="0">
                <a:solidFill>
                  <a:srgbClr val="3366FF"/>
                </a:solidFill>
              </a:rPr>
              <a:t>be able to read this book independently, but these books offer a wealth of opportunities for talking about the pictures and enjoying the story or information text.</a:t>
            </a:r>
          </a:p>
          <a:p>
            <a:endParaRPr lang="en-US" sz="2400" dirty="0">
              <a:solidFill>
                <a:srgbClr val="3366FF"/>
              </a:solidFill>
            </a:endParaRPr>
          </a:p>
          <a:p>
            <a:r>
              <a:rPr lang="en-US" sz="2400" dirty="0">
                <a:solidFill>
                  <a:srgbClr val="3366FF"/>
                </a:solidFill>
              </a:rPr>
              <a:t>Enjoy the book together and </a:t>
            </a:r>
          </a:p>
          <a:p>
            <a:r>
              <a:rPr lang="en-US" sz="2400" dirty="0">
                <a:solidFill>
                  <a:srgbClr val="3366FF"/>
                </a:solidFill>
              </a:rPr>
              <a:t>foster a love of reading.</a:t>
            </a:r>
          </a:p>
        </p:txBody>
      </p:sp>
      <p:pic>
        <p:nvPicPr>
          <p:cNvPr id="5" name="Picture 4" descr="download.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9986" y="4651203"/>
            <a:ext cx="1291082" cy="1940150"/>
          </a:xfrm>
          <a:prstGeom prst="rect">
            <a:avLst/>
          </a:prstGeom>
        </p:spPr>
      </p:pic>
      <p:pic>
        <p:nvPicPr>
          <p:cNvPr id="6" name="Picture 5" descr="image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3512" y="4716874"/>
            <a:ext cx="1297391" cy="1297391"/>
          </a:xfrm>
          <a:prstGeom prst="rect">
            <a:avLst/>
          </a:prstGeom>
        </p:spPr>
      </p:pic>
      <p:pic>
        <p:nvPicPr>
          <p:cNvPr id="7" name="Picture 6" descr="images.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03029" y="1717239"/>
            <a:ext cx="1148062" cy="990170"/>
          </a:xfrm>
          <a:prstGeom prst="rect">
            <a:avLst/>
          </a:prstGeom>
        </p:spPr>
      </p:pic>
      <p:sp>
        <p:nvSpPr>
          <p:cNvPr id="9" name="TextBox 8"/>
          <p:cNvSpPr txBox="1"/>
          <p:nvPr/>
        </p:nvSpPr>
        <p:spPr>
          <a:xfrm>
            <a:off x="2184255" y="120032"/>
            <a:ext cx="5835143" cy="1200329"/>
          </a:xfrm>
          <a:prstGeom prst="rect">
            <a:avLst/>
          </a:prstGeom>
          <a:noFill/>
        </p:spPr>
        <p:txBody>
          <a:bodyPr wrap="square" rtlCol="0">
            <a:spAutoFit/>
          </a:bodyPr>
          <a:lstStyle/>
          <a:p>
            <a:pPr algn="ctr"/>
            <a:r>
              <a:rPr lang="en-US" sz="3600" b="1" dirty="0">
                <a:solidFill>
                  <a:srgbClr val="0000FF"/>
                </a:solidFill>
              </a:rPr>
              <a:t>Supporting at home</a:t>
            </a:r>
          </a:p>
          <a:p>
            <a:pPr algn="ctr"/>
            <a:r>
              <a:rPr lang="en-US" sz="3600" b="1" dirty="0">
                <a:solidFill>
                  <a:srgbClr val="0000FF"/>
                </a:solidFill>
              </a:rPr>
              <a:t>Reading for pleasure books</a:t>
            </a:r>
          </a:p>
        </p:txBody>
      </p:sp>
      <p:pic>
        <p:nvPicPr>
          <p:cNvPr id="10" name="Picture 9" descr="images.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4659" y="4857177"/>
            <a:ext cx="1394333" cy="1394333"/>
          </a:xfrm>
          <a:prstGeom prst="rect">
            <a:avLst/>
          </a:prstGeom>
        </p:spPr>
      </p:pic>
      <p:pic>
        <p:nvPicPr>
          <p:cNvPr id="11" name="Picture 10" descr="images.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89915" y="3015145"/>
            <a:ext cx="1061176" cy="1326470"/>
          </a:xfrm>
          <a:prstGeom prst="rect">
            <a:avLst/>
          </a:prstGeom>
        </p:spPr>
      </p:pic>
    </p:spTree>
    <p:extLst>
      <p:ext uri="{BB962C8B-B14F-4D97-AF65-F5344CB8AC3E}">
        <p14:creationId xmlns:p14="http://schemas.microsoft.com/office/powerpoint/2010/main" val="3252600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u="sng" dirty="0">
                <a:solidFill>
                  <a:srgbClr val="7030A0"/>
                </a:solidFill>
                <a:latin typeface="+mn-lt"/>
              </a:rPr>
              <a:t>What else can parents do?</a:t>
            </a:r>
          </a:p>
        </p:txBody>
      </p:sp>
      <p:sp>
        <p:nvSpPr>
          <p:cNvPr id="3" name="Content Placeholder 2"/>
          <p:cNvSpPr>
            <a:spLocks noGrp="1"/>
          </p:cNvSpPr>
          <p:nvPr>
            <p:ph idx="1"/>
          </p:nvPr>
        </p:nvSpPr>
        <p:spPr>
          <a:xfrm>
            <a:off x="457200" y="1417638"/>
            <a:ext cx="8229600" cy="5215881"/>
          </a:xfrm>
        </p:spPr>
        <p:txBody>
          <a:bodyPr vert="horz" lIns="91440" tIns="45720" rIns="91440" bIns="45720" rtlCol="0" anchor="t">
            <a:normAutofit fontScale="92500" lnSpcReduction="20000"/>
          </a:bodyPr>
          <a:lstStyle/>
          <a:p>
            <a:r>
              <a:rPr lang="en-US" sz="2800" dirty="0">
                <a:solidFill>
                  <a:srgbClr val="3366FF"/>
                </a:solidFill>
              </a:rPr>
              <a:t>Please look at the Little </a:t>
            </a:r>
            <a:r>
              <a:rPr lang="en-US" sz="2800" err="1">
                <a:solidFill>
                  <a:srgbClr val="3366FF"/>
                </a:solidFill>
              </a:rPr>
              <a:t>Wandle</a:t>
            </a:r>
            <a:r>
              <a:rPr lang="en-US" sz="2800" dirty="0">
                <a:solidFill>
                  <a:srgbClr val="3366FF"/>
                </a:solidFill>
              </a:rPr>
              <a:t> videos and guidance for parents</a:t>
            </a:r>
          </a:p>
          <a:p>
            <a:endParaRPr lang="en-US" sz="2800" dirty="0">
              <a:solidFill>
                <a:srgbClr val="3366FF"/>
              </a:solidFill>
            </a:endParaRPr>
          </a:p>
          <a:p>
            <a:r>
              <a:rPr lang="en-US" sz="2800" dirty="0">
                <a:solidFill>
                  <a:srgbClr val="3366FF"/>
                </a:solidFill>
              </a:rPr>
              <a:t>Support children with home learning to reinforce what they have covered in school</a:t>
            </a:r>
            <a:endParaRPr lang="en-US" sz="2800" dirty="0">
              <a:solidFill>
                <a:srgbClr val="3366FF"/>
              </a:solidFill>
              <a:cs typeface="Calibri"/>
            </a:endParaRPr>
          </a:p>
          <a:p>
            <a:endParaRPr lang="en-US" sz="2800" dirty="0">
              <a:solidFill>
                <a:srgbClr val="3366FF"/>
              </a:solidFill>
            </a:endParaRPr>
          </a:p>
          <a:p>
            <a:r>
              <a:rPr lang="en-US" sz="2800" dirty="0">
                <a:solidFill>
                  <a:srgbClr val="3366FF"/>
                </a:solidFill>
              </a:rPr>
              <a:t>Let your child “show off” their reading to you and celebrate and praise all the way!</a:t>
            </a:r>
          </a:p>
          <a:p>
            <a:endParaRPr lang="en-US" dirty="0">
              <a:solidFill>
                <a:srgbClr val="3366FF"/>
              </a:solidFill>
            </a:endParaRPr>
          </a:p>
          <a:p>
            <a:r>
              <a:rPr lang="en-US" sz="2800" dirty="0">
                <a:solidFill>
                  <a:srgbClr val="3366FF"/>
                </a:solidFill>
              </a:rPr>
              <a:t>Share books with your children for pleasure</a:t>
            </a:r>
          </a:p>
          <a:p>
            <a:endParaRPr lang="en-US" sz="2800" dirty="0">
              <a:solidFill>
                <a:srgbClr val="3366FF"/>
              </a:solidFill>
            </a:endParaRPr>
          </a:p>
          <a:p>
            <a:r>
              <a:rPr lang="en-US" sz="2800">
                <a:solidFill>
                  <a:srgbClr val="3366FF"/>
                </a:solidFill>
              </a:rPr>
              <a:t>Check on our class page for documents to support reading </a:t>
            </a:r>
            <a:r>
              <a:rPr lang="en-US" sz="2800" dirty="0">
                <a:solidFill>
                  <a:srgbClr val="3366FF"/>
                </a:solidFill>
              </a:rPr>
              <a:t>and phonics</a:t>
            </a:r>
          </a:p>
          <a:p>
            <a:pPr marL="0" indent="0">
              <a:buNone/>
            </a:pPr>
            <a:endParaRPr lang="en-US" dirty="0"/>
          </a:p>
        </p:txBody>
      </p:sp>
    </p:spTree>
    <p:extLst>
      <p:ext uri="{BB962C8B-B14F-4D97-AF65-F5344CB8AC3E}">
        <p14:creationId xmlns:p14="http://schemas.microsoft.com/office/powerpoint/2010/main" val="3725678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4B26D7-914A-4141-AD29-52264EF48B7F}"/>
              </a:ext>
            </a:extLst>
          </p:cNvPr>
          <p:cNvPicPr>
            <a:picLocks noChangeAspect="1"/>
          </p:cNvPicPr>
          <p:nvPr/>
        </p:nvPicPr>
        <p:blipFill>
          <a:blip r:embed="rId2"/>
          <a:stretch>
            <a:fillRect/>
          </a:stretch>
        </p:blipFill>
        <p:spPr>
          <a:xfrm rot="5400000">
            <a:off x="-820334" y="1381694"/>
            <a:ext cx="6499389" cy="4285278"/>
          </a:xfrm>
          <a:prstGeom prst="rect">
            <a:avLst/>
          </a:prstGeom>
        </p:spPr>
      </p:pic>
      <p:pic>
        <p:nvPicPr>
          <p:cNvPr id="5" name="Picture 4">
            <a:extLst>
              <a:ext uri="{FF2B5EF4-FFF2-40B4-BE49-F238E27FC236}">
                <a16:creationId xmlns:a16="http://schemas.microsoft.com/office/drawing/2014/main" id="{DCB25A17-DA6F-4B9F-86AA-869FD078CD1F}"/>
              </a:ext>
            </a:extLst>
          </p:cNvPr>
          <p:cNvPicPr>
            <a:picLocks noChangeAspect="1"/>
          </p:cNvPicPr>
          <p:nvPr/>
        </p:nvPicPr>
        <p:blipFill>
          <a:blip r:embed="rId3"/>
          <a:stretch>
            <a:fillRect/>
          </a:stretch>
        </p:blipFill>
        <p:spPr>
          <a:xfrm>
            <a:off x="5258772" y="1574639"/>
            <a:ext cx="3084245" cy="3566530"/>
          </a:xfrm>
          <a:prstGeom prst="rect">
            <a:avLst/>
          </a:prstGeom>
        </p:spPr>
      </p:pic>
    </p:spTree>
    <p:extLst>
      <p:ext uri="{BB962C8B-B14F-4D97-AF65-F5344CB8AC3E}">
        <p14:creationId xmlns:p14="http://schemas.microsoft.com/office/powerpoint/2010/main" val="17856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ADF5-2923-4E34-A899-626893FFF2A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490B8BE-18C1-4EC9-8B42-6DF245EB8CB8}"/>
              </a:ext>
            </a:extLst>
          </p:cNvPr>
          <p:cNvSpPr>
            <a:spLocks noGrp="1"/>
          </p:cNvSpPr>
          <p:nvPr>
            <p:ph idx="1"/>
          </p:nvPr>
        </p:nvSpPr>
        <p:spPr/>
        <p:txBody>
          <a:bodyPr>
            <a:normAutofit lnSpcReduction="10000"/>
          </a:bodyPr>
          <a:lstStyle/>
          <a:p>
            <a:pPr marL="0" indent="0">
              <a:buNone/>
            </a:pPr>
            <a:r>
              <a:rPr lang="en-GB" sz="2800" b="1" u="sng" dirty="0"/>
              <a:t>Websites for Phonics games:</a:t>
            </a:r>
          </a:p>
          <a:p>
            <a:pPr marL="0" indent="0">
              <a:buNone/>
            </a:pPr>
            <a:r>
              <a:rPr lang="en-GB" sz="2800" dirty="0"/>
              <a:t>    </a:t>
            </a:r>
          </a:p>
          <a:p>
            <a:pPr marL="0" indent="0">
              <a:buNone/>
            </a:pPr>
            <a:r>
              <a:rPr lang="en-GB" sz="2800" dirty="0"/>
              <a:t>Phonics Play - </a:t>
            </a:r>
            <a:r>
              <a:rPr lang="en-GB" sz="2800" dirty="0">
                <a:hlinkClick r:id="rId2"/>
              </a:rPr>
              <a:t>https://www.phonicsplay.co.uk/</a:t>
            </a:r>
            <a:r>
              <a:rPr lang="en-GB" sz="2800" dirty="0"/>
              <a:t> </a:t>
            </a:r>
          </a:p>
          <a:p>
            <a:pPr marL="0" indent="0">
              <a:buNone/>
            </a:pPr>
            <a:r>
              <a:rPr lang="en-GB" sz="2800" dirty="0"/>
              <a:t>    </a:t>
            </a:r>
          </a:p>
          <a:p>
            <a:pPr marL="0" indent="0">
              <a:buNone/>
            </a:pPr>
            <a:r>
              <a:rPr lang="en-GB" sz="2800" dirty="0"/>
              <a:t>Phonic Bloom - </a:t>
            </a:r>
            <a:r>
              <a:rPr lang="en-GB" sz="2800" dirty="0">
                <a:hlinkClick r:id="rId3"/>
              </a:rPr>
              <a:t>https://www.phonicsbloom.com/</a:t>
            </a:r>
            <a:r>
              <a:rPr lang="en-GB" sz="2800" dirty="0"/>
              <a:t> </a:t>
            </a:r>
          </a:p>
          <a:p>
            <a:pPr marL="0" indent="0">
              <a:buNone/>
            </a:pPr>
            <a:r>
              <a:rPr lang="en-GB" sz="2800" dirty="0"/>
              <a:t>    </a:t>
            </a:r>
          </a:p>
          <a:p>
            <a:pPr marL="0" indent="0">
              <a:buNone/>
            </a:pPr>
            <a:r>
              <a:rPr lang="en-GB" sz="2800" dirty="0" err="1"/>
              <a:t>Topmarks</a:t>
            </a:r>
            <a:r>
              <a:rPr lang="en-GB" sz="2800" dirty="0"/>
              <a:t> - </a:t>
            </a:r>
            <a:r>
              <a:rPr lang="en-GB" sz="2800" dirty="0">
                <a:hlinkClick r:id="rId4"/>
              </a:rPr>
              <a:t>https://www.topmarks.co.uk/english-games/5-7-years/letters-and-sounds</a:t>
            </a:r>
            <a:r>
              <a:rPr lang="en-GB" sz="2800" dirty="0"/>
              <a:t> </a:t>
            </a:r>
          </a:p>
          <a:p>
            <a:pPr marL="0" indent="0">
              <a:buNone/>
            </a:pPr>
            <a:r>
              <a:rPr lang="en-GB" dirty="0"/>
              <a:t>      </a:t>
            </a:r>
          </a:p>
          <a:p>
            <a:endParaRPr lang="en-GB" dirty="0"/>
          </a:p>
        </p:txBody>
      </p:sp>
    </p:spTree>
    <p:extLst>
      <p:ext uri="{BB962C8B-B14F-4D97-AF65-F5344CB8AC3E}">
        <p14:creationId xmlns:p14="http://schemas.microsoft.com/office/powerpoint/2010/main" val="12705595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35"/>
            <a:ext cx="8229600" cy="1143000"/>
          </a:xfrm>
        </p:spPr>
        <p:txBody>
          <a:bodyPr/>
          <a:lstStyle/>
          <a:p>
            <a:r>
              <a:rPr lang="en-GB" dirty="0">
                <a:solidFill>
                  <a:srgbClr val="7030A0"/>
                </a:solidFill>
              </a:rPr>
              <a:t>Development of Writing</a:t>
            </a:r>
          </a:p>
        </p:txBody>
      </p:sp>
      <p:sp>
        <p:nvSpPr>
          <p:cNvPr id="3" name="Content Placeholder 2"/>
          <p:cNvSpPr>
            <a:spLocks noGrp="1"/>
          </p:cNvSpPr>
          <p:nvPr>
            <p:ph idx="1"/>
          </p:nvPr>
        </p:nvSpPr>
        <p:spPr>
          <a:xfrm>
            <a:off x="344466" y="1404143"/>
            <a:ext cx="4690997" cy="4525963"/>
          </a:xfrm>
        </p:spPr>
        <p:txBody>
          <a:bodyPr>
            <a:normAutofit fontScale="92500" lnSpcReduction="20000"/>
          </a:bodyPr>
          <a:lstStyle/>
          <a:p>
            <a:pPr marL="0" indent="0">
              <a:buNone/>
            </a:pPr>
            <a:r>
              <a:rPr lang="en-GB" sz="2000" dirty="0"/>
              <a:t>The journey to becoming a writer begins with children mark making, they then ascribe meaning to the marks that they make.</a:t>
            </a:r>
          </a:p>
          <a:p>
            <a:pPr marL="0" indent="0">
              <a:buNone/>
            </a:pPr>
            <a:endParaRPr lang="en-GB" sz="2000" dirty="0"/>
          </a:p>
          <a:p>
            <a:pPr marL="0" indent="0">
              <a:buNone/>
            </a:pPr>
            <a:r>
              <a:rPr lang="en-GB" sz="2000" dirty="0"/>
              <a:t>Children learn to form letters through daily handwriting sessions and apply this to writing words and later on sentences as part of their phonics lesson.</a:t>
            </a:r>
          </a:p>
          <a:p>
            <a:pPr marL="0" indent="0">
              <a:buNone/>
            </a:pPr>
            <a:endParaRPr lang="en-GB" sz="2000" dirty="0"/>
          </a:p>
          <a:p>
            <a:pPr marL="0" indent="0">
              <a:buNone/>
            </a:pPr>
            <a:r>
              <a:rPr lang="en-GB" sz="2000" dirty="0"/>
              <a:t>Children often begin writing letters that are in their name, and then the initial sounds in words before then writing words including the initial and end sounds before eventually writing all of the sounds that they hear in a word. As part of our writing lessons we also model and work on using finger spaces, full stops and the correct spelling of our ‘tricky words’.</a:t>
            </a:r>
          </a:p>
          <a:p>
            <a:pPr marL="0" indent="0">
              <a:buNone/>
            </a:pPr>
            <a:endParaRPr lang="en-GB" sz="2000" dirty="0"/>
          </a:p>
          <a:p>
            <a:pPr marL="0" indent="0">
              <a:buNone/>
            </a:pPr>
            <a:endParaRPr lang="en-GB" dirty="0"/>
          </a:p>
          <a:p>
            <a:pPr marL="0" indent="0">
              <a:buNone/>
            </a:pPr>
            <a:endParaRPr lang="en-GB" dirty="0"/>
          </a:p>
        </p:txBody>
      </p:sp>
      <p:sp>
        <p:nvSpPr>
          <p:cNvPr id="5" name="TextBox 4"/>
          <p:cNvSpPr txBox="1"/>
          <p:nvPr/>
        </p:nvSpPr>
        <p:spPr>
          <a:xfrm>
            <a:off x="5924811" y="1891430"/>
            <a:ext cx="2555310" cy="369332"/>
          </a:xfrm>
          <a:prstGeom prst="rect">
            <a:avLst/>
          </a:prstGeom>
          <a:noFill/>
        </p:spPr>
        <p:txBody>
          <a:bodyPr wrap="square" rtlCol="0">
            <a:spAutoFit/>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046" y="1600200"/>
            <a:ext cx="3267075" cy="4133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8870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B050"/>
                </a:solidFill>
              </a:rPr>
              <a:t>Reception Early Learning Goals</a:t>
            </a:r>
          </a:p>
        </p:txBody>
      </p:sp>
      <p:sp>
        <p:nvSpPr>
          <p:cNvPr id="3" name="Content Placeholder 2"/>
          <p:cNvSpPr>
            <a:spLocks noGrp="1"/>
          </p:cNvSpPr>
          <p:nvPr>
            <p:ph idx="1"/>
          </p:nvPr>
        </p:nvSpPr>
        <p:spPr>
          <a:xfrm>
            <a:off x="457200" y="1211894"/>
            <a:ext cx="8098077" cy="2708754"/>
          </a:xfrm>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8090" y="3886172"/>
            <a:ext cx="6160260" cy="22786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03854"/>
            <a:ext cx="9147507" cy="18533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00936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6600"/>
                </a:solidFill>
              </a:rPr>
              <a:t>How we teach writing</a:t>
            </a:r>
            <a:br>
              <a:rPr lang="en-US" dirty="0">
                <a:solidFill>
                  <a:srgbClr val="FF6600"/>
                </a:solidFill>
              </a:rPr>
            </a:br>
            <a:endParaRPr lang="en-GB" dirty="0"/>
          </a:p>
        </p:txBody>
      </p:sp>
      <p:sp>
        <p:nvSpPr>
          <p:cNvPr id="3" name="Content Placeholder 2"/>
          <p:cNvSpPr>
            <a:spLocks noGrp="1"/>
          </p:cNvSpPr>
          <p:nvPr>
            <p:ph idx="1"/>
          </p:nvPr>
        </p:nvSpPr>
        <p:spPr>
          <a:xfrm>
            <a:off x="457200" y="998951"/>
            <a:ext cx="8229600" cy="4675339"/>
          </a:xfrm>
        </p:spPr>
        <p:txBody>
          <a:bodyPr>
            <a:normAutofit fontScale="85000" lnSpcReduction="20000"/>
          </a:bodyPr>
          <a:lstStyle/>
          <a:p>
            <a:pPr marL="0" indent="0">
              <a:buNone/>
            </a:pPr>
            <a:r>
              <a:rPr lang="en-GB" sz="2400" dirty="0"/>
              <a:t>Reading and re-telling high quality texts- fiction, non-fiction and poetry </a:t>
            </a:r>
          </a:p>
          <a:p>
            <a:pPr marL="0" indent="0">
              <a:buNone/>
            </a:pPr>
            <a:endParaRPr lang="en-GB" sz="2400" dirty="0"/>
          </a:p>
          <a:p>
            <a:pPr marL="0" indent="0">
              <a:buNone/>
            </a:pPr>
            <a:r>
              <a:rPr lang="en-GB" sz="2400" dirty="0"/>
              <a:t>Handwriting lessons</a:t>
            </a:r>
          </a:p>
          <a:p>
            <a:pPr marL="0" indent="0">
              <a:buNone/>
            </a:pPr>
            <a:endParaRPr lang="en-GB" sz="2400" dirty="0"/>
          </a:p>
          <a:p>
            <a:pPr marL="0" indent="0">
              <a:buNone/>
            </a:pPr>
            <a:r>
              <a:rPr lang="en-GB" sz="2400" dirty="0"/>
              <a:t>Phonics lessons</a:t>
            </a:r>
          </a:p>
          <a:p>
            <a:pPr marL="0" indent="0">
              <a:buNone/>
            </a:pPr>
            <a:endParaRPr lang="en-GB" sz="2400" dirty="0"/>
          </a:p>
          <a:p>
            <a:pPr marL="0" indent="0">
              <a:buNone/>
            </a:pPr>
            <a:r>
              <a:rPr lang="en-GB" sz="2400" dirty="0"/>
              <a:t>Tricky words- recognised by sight</a:t>
            </a:r>
          </a:p>
          <a:p>
            <a:pPr marL="0" indent="0">
              <a:buNone/>
            </a:pPr>
            <a:endParaRPr lang="en-GB" sz="2400" dirty="0"/>
          </a:p>
          <a:p>
            <a:pPr marL="0" indent="0">
              <a:buNone/>
            </a:pPr>
            <a:r>
              <a:rPr lang="en-GB" sz="2400" dirty="0"/>
              <a:t>Discussion around features of writing in guided reading sessions</a:t>
            </a:r>
          </a:p>
          <a:p>
            <a:pPr marL="0" indent="0">
              <a:buNone/>
            </a:pPr>
            <a:endParaRPr lang="en-GB" sz="2400" dirty="0"/>
          </a:p>
          <a:p>
            <a:pPr marL="0" indent="0">
              <a:buNone/>
            </a:pPr>
            <a:r>
              <a:rPr lang="en-GB" sz="2400" dirty="0"/>
              <a:t>Helicopter stories</a:t>
            </a:r>
          </a:p>
          <a:p>
            <a:pPr marL="0" indent="0">
              <a:buNone/>
            </a:pPr>
            <a:endParaRPr lang="en-GB" sz="2400" dirty="0"/>
          </a:p>
          <a:p>
            <a:pPr marL="0" indent="0">
              <a:buNone/>
            </a:pPr>
            <a:r>
              <a:rPr lang="en-GB" sz="2400" dirty="0"/>
              <a:t>Modelling and teaching grammar and punctuation</a:t>
            </a:r>
          </a:p>
          <a:p>
            <a:pPr marL="0" indent="0">
              <a:buNone/>
            </a:pPr>
            <a:endParaRPr lang="en-GB" sz="2400" dirty="0"/>
          </a:p>
          <a:p>
            <a:pPr marL="0" indent="0">
              <a:buNone/>
            </a:pPr>
            <a:r>
              <a:rPr lang="en-GB" sz="2400" dirty="0"/>
              <a:t>Guided writing lessons</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1492540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solidFill>
                  <a:srgbClr val="0070C0"/>
                </a:solidFill>
              </a:rPr>
              <a:t>Helicpoter</a:t>
            </a:r>
            <a:r>
              <a:rPr lang="en-GB" dirty="0">
                <a:solidFill>
                  <a:srgbClr val="0070C0"/>
                </a:solidFill>
              </a:rPr>
              <a:t> stories</a:t>
            </a:r>
          </a:p>
        </p:txBody>
      </p:sp>
      <p:sp>
        <p:nvSpPr>
          <p:cNvPr id="3" name="Content Placeholder 2"/>
          <p:cNvSpPr>
            <a:spLocks noGrp="1"/>
          </p:cNvSpPr>
          <p:nvPr>
            <p:ph idx="1"/>
          </p:nvPr>
        </p:nvSpPr>
        <p:spPr>
          <a:xfrm>
            <a:off x="457200" y="1324628"/>
            <a:ext cx="8229600" cy="1305837"/>
          </a:xfrm>
        </p:spPr>
        <p:txBody>
          <a:bodyPr>
            <a:normAutofit fontScale="70000" lnSpcReduction="20000"/>
          </a:bodyPr>
          <a:lstStyle/>
          <a:p>
            <a:pPr marL="0" indent="0">
              <a:buNone/>
            </a:pPr>
            <a:r>
              <a:rPr lang="en-GB" dirty="0"/>
              <a:t>In order to promote a love of story-telling for all children, we develop an approach called ‘helicopter stories’ to enable children to tell their stories and work with others to bring them to life.</a:t>
            </a:r>
          </a:p>
        </p:txBody>
      </p:sp>
      <p:sp>
        <p:nvSpPr>
          <p:cNvPr id="4" name="TextBox 3"/>
          <p:cNvSpPr txBox="1"/>
          <p:nvPr/>
        </p:nvSpPr>
        <p:spPr>
          <a:xfrm>
            <a:off x="1014608" y="4020855"/>
            <a:ext cx="5336088" cy="369332"/>
          </a:xfrm>
          <a:prstGeom prst="rect">
            <a:avLst/>
          </a:prstGeom>
          <a:noFill/>
        </p:spPr>
        <p:txBody>
          <a:bodyPr wrap="square" rtlCol="0">
            <a:spAutoFit/>
          </a:bodyPr>
          <a:lstStyle/>
          <a:p>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2465615"/>
            <a:ext cx="8458200" cy="1962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 y="4581302"/>
            <a:ext cx="8401050" cy="1638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358900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do Helicopter Stories?</a:t>
            </a:r>
          </a:p>
        </p:txBody>
      </p:sp>
      <p:sp>
        <p:nvSpPr>
          <p:cNvPr id="3" name="Content Placeholder 2"/>
          <p:cNvSpPr>
            <a:spLocks noGrp="1"/>
          </p:cNvSpPr>
          <p:nvPr>
            <p:ph idx="1"/>
          </p:nvPr>
        </p:nvSpPr>
        <p:spPr>
          <a:xfrm>
            <a:off x="137786" y="1725460"/>
            <a:ext cx="6087651" cy="4525963"/>
          </a:xfrm>
        </p:spPr>
        <p:txBody>
          <a:bodyPr>
            <a:normAutofit fontScale="92500" lnSpcReduction="20000"/>
          </a:bodyPr>
          <a:lstStyle/>
          <a:p>
            <a:pPr marL="0" indent="0">
              <a:buNone/>
            </a:pPr>
            <a:r>
              <a:rPr lang="en-GB" dirty="0">
                <a:solidFill>
                  <a:srgbClr val="0070C0"/>
                </a:solidFill>
              </a:rPr>
              <a:t>Child centred</a:t>
            </a:r>
          </a:p>
          <a:p>
            <a:pPr marL="0" indent="0">
              <a:buNone/>
            </a:pPr>
            <a:r>
              <a:rPr lang="en-GB" dirty="0">
                <a:solidFill>
                  <a:srgbClr val="0070C0"/>
                </a:solidFill>
              </a:rPr>
              <a:t>Language rich</a:t>
            </a:r>
          </a:p>
          <a:p>
            <a:pPr marL="0" indent="0">
              <a:buNone/>
            </a:pPr>
            <a:r>
              <a:rPr lang="en-GB" dirty="0">
                <a:solidFill>
                  <a:srgbClr val="0070C0"/>
                </a:solidFill>
              </a:rPr>
              <a:t>Enhanced speech and language skills</a:t>
            </a:r>
          </a:p>
          <a:p>
            <a:pPr marL="0" indent="0">
              <a:buNone/>
            </a:pPr>
            <a:r>
              <a:rPr lang="en-GB" dirty="0">
                <a:solidFill>
                  <a:srgbClr val="0070C0"/>
                </a:solidFill>
              </a:rPr>
              <a:t>Eagerness to write</a:t>
            </a:r>
          </a:p>
          <a:p>
            <a:pPr marL="0" indent="0">
              <a:buNone/>
            </a:pPr>
            <a:r>
              <a:rPr lang="en-GB" dirty="0">
                <a:solidFill>
                  <a:srgbClr val="0070C0"/>
                </a:solidFill>
              </a:rPr>
              <a:t>Developing story telling</a:t>
            </a:r>
          </a:p>
          <a:p>
            <a:pPr marL="0" indent="0">
              <a:buNone/>
            </a:pPr>
            <a:r>
              <a:rPr lang="en-GB" dirty="0">
                <a:solidFill>
                  <a:srgbClr val="0070C0"/>
                </a:solidFill>
              </a:rPr>
              <a:t>Communication skills</a:t>
            </a:r>
          </a:p>
          <a:p>
            <a:pPr marL="0" indent="0">
              <a:buNone/>
            </a:pPr>
            <a:r>
              <a:rPr lang="en-GB" dirty="0">
                <a:solidFill>
                  <a:srgbClr val="0070C0"/>
                </a:solidFill>
              </a:rPr>
              <a:t>Creativity</a:t>
            </a:r>
          </a:p>
          <a:p>
            <a:pPr marL="0" indent="0">
              <a:buNone/>
            </a:pPr>
            <a:r>
              <a:rPr lang="en-GB" dirty="0">
                <a:solidFill>
                  <a:srgbClr val="0070C0"/>
                </a:solidFill>
              </a:rPr>
              <a:t>Freedom of expression</a:t>
            </a:r>
          </a:p>
          <a:p>
            <a:pPr marL="0" indent="0">
              <a:buNone/>
            </a:pPr>
            <a:r>
              <a:rPr lang="en-GB" dirty="0">
                <a:solidFill>
                  <a:srgbClr val="0070C0"/>
                </a:solidFill>
              </a:rPr>
              <a:t>Inspires curiosity</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2333" y="3755873"/>
            <a:ext cx="4352925" cy="2495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21068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b="1" dirty="0">
                <a:solidFill>
                  <a:srgbClr val="0000FF"/>
                </a:solidFill>
              </a:rPr>
              <a:t>Supporting at home</a:t>
            </a:r>
            <a:br>
              <a:rPr lang="en-US" b="1" dirty="0">
                <a:solidFill>
                  <a:srgbClr val="0000FF"/>
                </a:solidFill>
              </a:rPr>
            </a:br>
            <a:endParaRPr lang="en-GB" dirty="0"/>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651222"/>
            <a:ext cx="6171405" cy="4058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0948" y="4522287"/>
            <a:ext cx="4133052" cy="2335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3043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615103" y="836896"/>
            <a:ext cx="5845639" cy="3477875"/>
          </a:xfrm>
          <a:prstGeom prst="rect">
            <a:avLst/>
          </a:prstGeom>
          <a:noFill/>
        </p:spPr>
        <p:txBody>
          <a:bodyPr wrap="none" rtlCol="0">
            <a:spAutoFit/>
          </a:bodyPr>
          <a:lstStyle/>
          <a:p>
            <a:endParaRPr lang="en-US" sz="4400" dirty="0">
              <a:solidFill>
                <a:srgbClr val="0000FF"/>
              </a:solidFill>
              <a:latin typeface="Bradley Hand ITC" panose="03070402050302030203" pitchFamily="66" charset="0"/>
            </a:endParaRPr>
          </a:p>
          <a:p>
            <a:pPr algn="ctr"/>
            <a:r>
              <a:rPr lang="en-US" sz="4400" dirty="0">
                <a:solidFill>
                  <a:srgbClr val="0000FF"/>
                </a:solidFill>
              </a:rPr>
              <a:t>Any questions ???</a:t>
            </a:r>
          </a:p>
          <a:p>
            <a:pPr algn="ctr"/>
            <a:endParaRPr lang="en-US" sz="4400" dirty="0">
              <a:solidFill>
                <a:srgbClr val="0000FF"/>
              </a:solidFill>
            </a:endParaRPr>
          </a:p>
          <a:p>
            <a:pPr algn="ctr"/>
            <a:r>
              <a:rPr lang="en-US" sz="4400" dirty="0">
                <a:solidFill>
                  <a:srgbClr val="0000FF"/>
                </a:solidFill>
              </a:rPr>
              <a:t>Thank you for joining us!</a:t>
            </a:r>
          </a:p>
          <a:p>
            <a:endParaRPr lang="en-US" sz="4400" dirty="0">
              <a:solidFill>
                <a:srgbClr val="0000FF"/>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5734" y="4084214"/>
            <a:ext cx="4524375" cy="189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3413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3" ma:contentTypeDescription="Create a new document." ma:contentTypeScope="" ma:versionID="75a41331582ca323edc51c312469a9bc">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15e6ce2d86bff137880c49f78810fdad"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376d8c99-33b8-439e-b645-0c5cb358355a}"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E80440-9441-4FAA-BFE6-5883B61F01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d96f78-74e6-472a-8bb2-341772c9b8b3"/>
    <ds:schemaRef ds:uri="7dd912b2-fccb-479a-8d4b-2937e8398d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9DF80F-57C6-4A87-9D06-11EC5F0E87D6}">
  <ds:schemaRefs>
    <ds:schemaRef ds:uri="http://schemas.microsoft.com/office/2006/documentManagement/types"/>
    <ds:schemaRef ds:uri="http://schemas.microsoft.com/office/infopath/2007/PartnerControls"/>
    <ds:schemaRef ds:uri="http://purl.org/dc/terms/"/>
    <ds:schemaRef ds:uri="http://schemas.microsoft.com/office/2006/metadata/properties"/>
    <ds:schemaRef ds:uri="http://purl.org/dc/dcmitype/"/>
    <ds:schemaRef ds:uri="71d96f78-74e6-472a-8bb2-341772c9b8b3"/>
    <ds:schemaRef ds:uri="http://purl.org/dc/elements/1.1/"/>
    <ds:schemaRef ds:uri="http://schemas.openxmlformats.org/package/2006/metadata/core-properties"/>
    <ds:schemaRef ds:uri="7dd912b2-fccb-479a-8d4b-2937e8398ddb"/>
    <ds:schemaRef ds:uri="http://www.w3.org/XML/1998/namespace"/>
  </ds:schemaRefs>
</ds:datastoreItem>
</file>

<file path=customXml/itemProps3.xml><?xml version="1.0" encoding="utf-8"?>
<ds:datastoreItem xmlns:ds="http://schemas.openxmlformats.org/officeDocument/2006/customXml" ds:itemID="{C5507A2E-B980-4DC7-AFFE-DA3D8C5F19F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1855</TotalTime>
  <Words>1550</Words>
  <Application>Microsoft Office PowerPoint</Application>
  <PresentationFormat>On-screen Show (4:3)</PresentationFormat>
  <Paragraphs>239</Paragraphs>
  <Slides>29</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Bradley Hand ITC</vt:lpstr>
      <vt:lpstr>Calibri</vt:lpstr>
      <vt:lpstr>Comic Sans MS</vt:lpstr>
      <vt:lpstr>Office Theme</vt:lpstr>
      <vt:lpstr>Welcome to our phonics, reading and writing information sharing session</vt:lpstr>
      <vt:lpstr> Phonics and Early Reading</vt:lpstr>
      <vt:lpstr>PowerPoint Presentation</vt:lpstr>
      <vt:lpstr>Did you know?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Jargon</vt:lpstr>
      <vt:lpstr>PowerPoint Presentation</vt:lpstr>
      <vt:lpstr>PowerPoint Presentation</vt:lpstr>
      <vt:lpstr>PowerPoint Presentation</vt:lpstr>
      <vt:lpstr>PowerPoint Presentation</vt:lpstr>
      <vt:lpstr>PowerPoint Presentation</vt:lpstr>
      <vt:lpstr>PowerPoint Presentation</vt:lpstr>
      <vt:lpstr>What else can parents do?</vt:lpstr>
      <vt:lpstr>PowerPoint Presentation</vt:lpstr>
      <vt:lpstr>PowerPoint Presentation</vt:lpstr>
      <vt:lpstr>Development of Writing</vt:lpstr>
      <vt:lpstr>Reception Early Learning Goals</vt:lpstr>
      <vt:lpstr>How we teach writing </vt:lpstr>
      <vt:lpstr>Helicpoter stories</vt:lpstr>
      <vt:lpstr>Why do Helicopter Stories?</vt:lpstr>
      <vt:lpstr>Supporting at home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 Neall</dc:creator>
  <cp:lastModifiedBy>L Mackenzie</cp:lastModifiedBy>
  <cp:revision>134</cp:revision>
  <cp:lastPrinted>2022-09-12T13:09:26Z</cp:lastPrinted>
  <dcterms:created xsi:type="dcterms:W3CDTF">2021-09-24T13:21:19Z</dcterms:created>
  <dcterms:modified xsi:type="dcterms:W3CDTF">2023-09-19T06:52:14Z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2022-09-12T13:12:58Z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192089a9-1b01-4dd3-9f28-5bfea7abfade</vt:lpwstr>
  </property>
  <property fmtid="{D5CDD505-2E9C-101B-9397-08002B2CF9AE}" pid="8" name="MSIP_Label_defa4170-0d19-0005-0004-bc88714345d2_ContentBits">
    <vt:lpwstr>0</vt:lpwstr>
  </property>
  <property fmtid="{D5CDD505-2E9C-101B-9397-08002B2CF9AE}" pid="9" name="ContentTypeId">
    <vt:lpwstr>0x01010019582E0B82A07048A48C23433B10B790</vt:lpwstr>
  </property>
  <property fmtid="{D5CDD505-2E9C-101B-9397-08002B2CF9AE}" pid="10" name="MediaServiceImageTags">
    <vt:lpwstr/>
  </property>
</Properties>
</file>